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7" r:id="rId3"/>
    <p:sldId id="296" r:id="rId4"/>
    <p:sldId id="298" r:id="rId5"/>
    <p:sldId id="299" r:id="rId6"/>
    <p:sldId id="300" r:id="rId7"/>
    <p:sldId id="320" r:id="rId8"/>
    <p:sldId id="301" r:id="rId9"/>
    <p:sldId id="302" r:id="rId10"/>
    <p:sldId id="303" r:id="rId11"/>
    <p:sldId id="304" r:id="rId12"/>
    <p:sldId id="274" r:id="rId13"/>
    <p:sldId id="275" r:id="rId14"/>
    <p:sldId id="276" r:id="rId15"/>
    <p:sldId id="321" r:id="rId16"/>
    <p:sldId id="277" r:id="rId17"/>
    <p:sldId id="278" r:id="rId18"/>
    <p:sldId id="279" r:id="rId19"/>
    <p:sldId id="305" r:id="rId20"/>
    <p:sldId id="306" r:id="rId21"/>
    <p:sldId id="307" r:id="rId22"/>
    <p:sldId id="308" r:id="rId23"/>
    <p:sldId id="310" r:id="rId24"/>
    <p:sldId id="311" r:id="rId25"/>
    <p:sldId id="314" r:id="rId26"/>
    <p:sldId id="309" r:id="rId27"/>
    <p:sldId id="312" r:id="rId28"/>
    <p:sldId id="313" r:id="rId29"/>
    <p:sldId id="290" r:id="rId30"/>
    <p:sldId id="292" r:id="rId31"/>
    <p:sldId id="293" r:id="rId32"/>
    <p:sldId id="315" r:id="rId33"/>
    <p:sldId id="295" r:id="rId34"/>
  </p:sldIdLst>
  <p:sldSz cx="6858000" cy="9906000" type="A4"/>
  <p:notesSz cx="6889750" cy="100187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86"/>
  </p:normalViewPr>
  <p:slideViewPr>
    <p:cSldViewPr>
      <p:cViewPr varScale="1">
        <p:scale>
          <a:sx n="71" d="100"/>
          <a:sy n="71" d="100"/>
        </p:scale>
        <p:origin x="2776" y="168"/>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85559" cy="500935"/>
          </a:xfrm>
          <a:prstGeom prst="rect">
            <a:avLst/>
          </a:prstGeom>
        </p:spPr>
        <p:txBody>
          <a:bodyPr vert="horz" lIns="91925" tIns="45962" rIns="91925" bIns="45962" rtlCol="0"/>
          <a:lstStyle>
            <a:lvl1pPr algn="l">
              <a:defRPr sz="1200"/>
            </a:lvl1pPr>
          </a:lstStyle>
          <a:p>
            <a:endParaRPr lang="en-US"/>
          </a:p>
        </p:txBody>
      </p:sp>
      <p:sp>
        <p:nvSpPr>
          <p:cNvPr id="3" name="Date Placeholder 2"/>
          <p:cNvSpPr>
            <a:spLocks noGrp="1"/>
          </p:cNvSpPr>
          <p:nvPr>
            <p:ph type="dt" idx="1"/>
          </p:nvPr>
        </p:nvSpPr>
        <p:spPr>
          <a:xfrm>
            <a:off x="3902600" y="3"/>
            <a:ext cx="2985559" cy="500935"/>
          </a:xfrm>
          <a:prstGeom prst="rect">
            <a:avLst/>
          </a:prstGeom>
        </p:spPr>
        <p:txBody>
          <a:bodyPr vert="horz" lIns="91925" tIns="45962" rIns="91925" bIns="45962" rtlCol="0"/>
          <a:lstStyle>
            <a:lvl1pPr algn="r">
              <a:defRPr sz="1200"/>
            </a:lvl1pPr>
          </a:lstStyle>
          <a:p>
            <a:fld id="{E0E4B05B-8711-40E0-BA90-212DA6BDC3FA}" type="datetimeFigureOut">
              <a:rPr lang="en-US" smtClean="0"/>
              <a:t>9/4/23</a:t>
            </a:fld>
            <a:endParaRPr lang="en-US"/>
          </a:p>
        </p:txBody>
      </p:sp>
      <p:sp>
        <p:nvSpPr>
          <p:cNvPr id="4" name="Slide Image Placeholder 3"/>
          <p:cNvSpPr>
            <a:spLocks noGrp="1" noRot="1" noChangeAspect="1"/>
          </p:cNvSpPr>
          <p:nvPr>
            <p:ph type="sldImg" idx="2"/>
          </p:nvPr>
        </p:nvSpPr>
        <p:spPr>
          <a:xfrm>
            <a:off x="2144713" y="750888"/>
            <a:ext cx="2600325" cy="3756025"/>
          </a:xfrm>
          <a:prstGeom prst="rect">
            <a:avLst/>
          </a:prstGeom>
          <a:noFill/>
          <a:ln w="12700">
            <a:solidFill>
              <a:prstClr val="black"/>
            </a:solidFill>
          </a:ln>
        </p:spPr>
        <p:txBody>
          <a:bodyPr vert="horz" lIns="91925" tIns="45962" rIns="91925" bIns="45962" rtlCol="0" anchor="ctr"/>
          <a:lstStyle/>
          <a:p>
            <a:endParaRPr lang="en-US"/>
          </a:p>
        </p:txBody>
      </p:sp>
      <p:sp>
        <p:nvSpPr>
          <p:cNvPr id="5" name="Notes Placeholder 4"/>
          <p:cNvSpPr>
            <a:spLocks noGrp="1"/>
          </p:cNvSpPr>
          <p:nvPr>
            <p:ph type="body" sz="quarter" idx="3"/>
          </p:nvPr>
        </p:nvSpPr>
        <p:spPr>
          <a:xfrm>
            <a:off x="688976" y="4758894"/>
            <a:ext cx="5511800" cy="4508421"/>
          </a:xfrm>
          <a:prstGeom prst="rect">
            <a:avLst/>
          </a:prstGeom>
        </p:spPr>
        <p:txBody>
          <a:bodyPr vert="horz" lIns="91925" tIns="45962" rIns="91925" bIns="459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516044"/>
            <a:ext cx="2985559" cy="500935"/>
          </a:xfrm>
          <a:prstGeom prst="rect">
            <a:avLst/>
          </a:prstGeom>
        </p:spPr>
        <p:txBody>
          <a:bodyPr vert="horz" lIns="91925" tIns="45962" rIns="91925" bIns="45962" rtlCol="0" anchor="b"/>
          <a:lstStyle>
            <a:lvl1pPr algn="l">
              <a:defRPr sz="1200"/>
            </a:lvl1pPr>
          </a:lstStyle>
          <a:p>
            <a:endParaRPr lang="en-US"/>
          </a:p>
        </p:txBody>
      </p:sp>
      <p:sp>
        <p:nvSpPr>
          <p:cNvPr id="7" name="Slide Number Placeholder 6"/>
          <p:cNvSpPr>
            <a:spLocks noGrp="1"/>
          </p:cNvSpPr>
          <p:nvPr>
            <p:ph type="sldNum" sz="quarter" idx="5"/>
          </p:nvPr>
        </p:nvSpPr>
        <p:spPr>
          <a:xfrm>
            <a:off x="3902600" y="9516044"/>
            <a:ext cx="2985559" cy="500935"/>
          </a:xfrm>
          <a:prstGeom prst="rect">
            <a:avLst/>
          </a:prstGeom>
        </p:spPr>
        <p:txBody>
          <a:bodyPr vert="horz" lIns="91925" tIns="45962" rIns="91925" bIns="45962" rtlCol="0" anchor="b"/>
          <a:lstStyle>
            <a:lvl1pPr algn="r">
              <a:defRPr sz="1200"/>
            </a:lvl1pPr>
          </a:lstStyle>
          <a:p>
            <a:fld id="{93C1D0D0-5062-4238-8C83-FA682B129D9C}" type="slidenum">
              <a:rPr lang="en-US" smtClean="0"/>
              <a:t>‹#›</a:t>
            </a:fld>
            <a:endParaRPr lang="en-US"/>
          </a:p>
        </p:txBody>
      </p:sp>
    </p:spTree>
    <p:extLst>
      <p:ext uri="{BB962C8B-B14F-4D97-AF65-F5344CB8AC3E}">
        <p14:creationId xmlns:p14="http://schemas.microsoft.com/office/powerpoint/2010/main" val="11601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3C1D0D0-5062-4238-8C83-FA682B129D9C}" type="slidenum">
              <a:rPr lang="en-US" smtClean="0"/>
              <a:t>11</a:t>
            </a:fld>
            <a:endParaRPr lang="en-US"/>
          </a:p>
        </p:txBody>
      </p:sp>
    </p:spTree>
    <p:extLst>
      <p:ext uri="{BB962C8B-B14F-4D97-AF65-F5344CB8AC3E}">
        <p14:creationId xmlns:p14="http://schemas.microsoft.com/office/powerpoint/2010/main" val="2850948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3C1D0D0-5062-4238-8C83-FA682B129D9C}" type="slidenum">
              <a:rPr lang="en-US" smtClean="0"/>
              <a:t>16</a:t>
            </a:fld>
            <a:endParaRPr lang="en-US"/>
          </a:p>
        </p:txBody>
      </p:sp>
    </p:spTree>
    <p:extLst>
      <p:ext uri="{BB962C8B-B14F-4D97-AF65-F5344CB8AC3E}">
        <p14:creationId xmlns:p14="http://schemas.microsoft.com/office/powerpoint/2010/main" val="3081968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93C1D0D0-5062-4238-8C83-FA682B129D9C}" type="slidenum">
              <a:rPr lang="en-US" smtClean="0"/>
              <a:t>23</a:t>
            </a:fld>
            <a:endParaRPr lang="en-US"/>
          </a:p>
        </p:txBody>
      </p:sp>
    </p:spTree>
    <p:extLst>
      <p:ext uri="{BB962C8B-B14F-4D97-AF65-F5344CB8AC3E}">
        <p14:creationId xmlns:p14="http://schemas.microsoft.com/office/powerpoint/2010/main" val="30346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3"/>
            <a:ext cx="5829300" cy="2123369"/>
          </a:xfrm>
        </p:spPr>
        <p:txBody>
          <a:bodyPr/>
          <a:lstStyle/>
          <a:p>
            <a:r>
              <a:rPr lang="en-US"/>
              <a:t>Click to edit Master title style</a:t>
            </a:r>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9DBB044-E2D1-4F33-A659-CC4331DD340C}" type="datetime1">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1071733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8D606E-F0E6-4EB5-9135-C96C5E64B7FE}" type="datetime1">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197358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96701"/>
            <a:ext cx="1543050" cy="84522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96701"/>
            <a:ext cx="4514850" cy="84522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B34098-54F4-40F2-BBB7-784B50343739}" type="datetime1">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283019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74F6DC-C651-42BC-A0CB-209E6896B2D8}" type="datetime1">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131239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6365522"/>
            <a:ext cx="5829300" cy="1967442"/>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4198587"/>
            <a:ext cx="5829300" cy="216693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EC1CA5-94B4-43BB-836A-D8F0DBE50C87}" type="datetime1">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3731405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8BAAA4-D8B5-40FB-B1C7-EA47B09B7018}" type="datetime1">
              <a:rPr lang="en-US" smtClean="0"/>
              <a:t>9/4/23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3131547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70"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C55F55-C5C1-44C1-A698-A5EF9A40B55A}" type="datetime1">
              <a:rPr lang="en-US" smtClean="0"/>
              <a:t>9/4/23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114179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37F73C-16A9-4DA9-91DC-6E4CFADE3C1C}" type="datetime1">
              <a:rPr lang="en-US" smtClean="0"/>
              <a:t>9/4/23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122795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7CEABC-9B5D-4E83-89A1-8500D8F04ED1}" type="datetime1">
              <a:rPr lang="en-US" smtClean="0"/>
              <a:t>9/4/23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327393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394406"/>
            <a:ext cx="2256235" cy="167851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8"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1CC33C-694B-4AEB-968E-E74C3BB745BC}" type="datetime1">
              <a:rPr lang="en-US" smtClean="0"/>
              <a:t>9/4/23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331711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1"/>
            <a:ext cx="4114800" cy="81862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752823"/>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DA681C-9AB5-425C-B550-EF9FC2D3643E}" type="datetime1">
              <a:rPr lang="en-US" smtClean="0"/>
              <a:t>9/4/23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2563D-ED78-490E-B838-C619A1B4A858}" type="slidenum">
              <a:rPr lang="en-US" smtClean="0"/>
              <a:t>‹#›</a:t>
            </a:fld>
            <a:endParaRPr lang="en-US"/>
          </a:p>
        </p:txBody>
      </p:sp>
    </p:spTree>
    <p:extLst>
      <p:ext uri="{BB962C8B-B14F-4D97-AF65-F5344CB8AC3E}">
        <p14:creationId xmlns:p14="http://schemas.microsoft.com/office/powerpoint/2010/main" val="2265641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9181396"/>
            <a:ext cx="1600200" cy="527402"/>
          </a:xfrm>
          <a:prstGeom prst="rect">
            <a:avLst/>
          </a:prstGeom>
        </p:spPr>
        <p:txBody>
          <a:bodyPr vert="horz" lIns="91440" tIns="45720" rIns="91440" bIns="45720" rtlCol="0" anchor="ctr"/>
          <a:lstStyle>
            <a:lvl1pPr algn="l">
              <a:defRPr sz="1200">
                <a:solidFill>
                  <a:schemeClr val="tx1">
                    <a:tint val="75000"/>
                  </a:schemeClr>
                </a:solidFill>
              </a:defRPr>
            </a:lvl1pPr>
          </a:lstStyle>
          <a:p>
            <a:fld id="{7BD00F8A-A8B9-48EE-B02F-E6EB0EADFBBE}" type="datetime1">
              <a:rPr lang="en-US" smtClean="0"/>
              <a:t>9/4/23</a:t>
            </a:fld>
            <a:endParaRPr lang="en-US"/>
          </a:p>
        </p:txBody>
      </p:sp>
      <p:sp>
        <p:nvSpPr>
          <p:cNvPr id="5" name="Footer Placeholder 4"/>
          <p:cNvSpPr>
            <a:spLocks noGrp="1"/>
          </p:cNvSpPr>
          <p:nvPr>
            <p:ph type="ftr" sz="quarter" idx="3"/>
          </p:nvPr>
        </p:nvSpPr>
        <p:spPr>
          <a:xfrm>
            <a:off x="2343150" y="9181396"/>
            <a:ext cx="2171700" cy="5274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9181396"/>
            <a:ext cx="1600200" cy="527402"/>
          </a:xfrm>
          <a:prstGeom prst="rect">
            <a:avLst/>
          </a:prstGeom>
        </p:spPr>
        <p:txBody>
          <a:bodyPr vert="horz" lIns="91440" tIns="45720" rIns="91440" bIns="45720" rtlCol="0" anchor="ctr"/>
          <a:lstStyle>
            <a:lvl1pPr algn="r">
              <a:defRPr sz="1200">
                <a:solidFill>
                  <a:schemeClr val="tx1">
                    <a:tint val="75000"/>
                  </a:schemeClr>
                </a:solidFill>
              </a:defRPr>
            </a:lvl1pPr>
          </a:lstStyle>
          <a:p>
            <a:fld id="{2752563D-ED78-490E-B838-C619A1B4A858}" type="slidenum">
              <a:rPr lang="en-US" smtClean="0"/>
              <a:t>‹#›</a:t>
            </a:fld>
            <a:endParaRPr lang="en-US"/>
          </a:p>
        </p:txBody>
      </p:sp>
    </p:spTree>
    <p:extLst>
      <p:ext uri="{BB962C8B-B14F-4D97-AF65-F5344CB8AC3E}">
        <p14:creationId xmlns:p14="http://schemas.microsoft.com/office/powerpoint/2010/main" val="382086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jpeg"/><Relationship Id="rId9" Type="http://schemas.openxmlformats.org/officeDocument/2006/relationships/image" Target="../media/image8.emf"/><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image" Target="../media/image1.png"/><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png"/><Relationship Id="rId7" Type="http://schemas.openxmlformats.org/officeDocument/2006/relationships/image" Target="../media/image9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7.png"/><Relationship Id="rId5" Type="http://schemas.openxmlformats.org/officeDocument/2006/relationships/image" Target="../media/image7.jpeg"/><Relationship Id="rId10" Type="http://schemas.openxmlformats.org/officeDocument/2006/relationships/image" Target="../media/image3.jpeg"/><Relationship Id="rId4" Type="http://schemas.openxmlformats.org/officeDocument/2006/relationships/image" Target="../media/image13.png"/><Relationship Id="rId9"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jpe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1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2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png"/><Relationship Id="rId7" Type="http://schemas.openxmlformats.org/officeDocument/2006/relationships/image" Target="../media/image17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jpeg"/><Relationship Id="rId4" Type="http://schemas.openxmlformats.org/officeDocument/2006/relationships/image" Target="../media/image169.jpeg"/></Relationships>
</file>

<file path=ppt/slides/_rels/slide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26.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s>
</file>

<file path=ppt/slides/_rels/slide27.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89.png"/><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10" Type="http://schemas.openxmlformats.org/officeDocument/2006/relationships/image" Target="../media/image1.png"/><Relationship Id="rId4" Type="http://schemas.openxmlformats.org/officeDocument/2006/relationships/image" Target="../media/image191.png"/><Relationship Id="rId9" Type="http://schemas.openxmlformats.org/officeDocument/2006/relationships/image" Target="../media/image196.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8.png"/><Relationship Id="rId7" Type="http://schemas.openxmlformats.org/officeDocument/2006/relationships/image" Target="../media/image200.png"/><Relationship Id="rId2" Type="http://schemas.openxmlformats.org/officeDocument/2006/relationships/image" Target="../media/image197.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emf"/><Relationship Id="rId10" Type="http://schemas.openxmlformats.org/officeDocument/2006/relationships/image" Target="../media/image11.png"/><Relationship Id="rId4" Type="http://schemas.openxmlformats.org/officeDocument/2006/relationships/image" Target="../media/image199.jpeg"/><Relationship Id="rId9"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jpeg"/></Relationships>
</file>

<file path=ppt/slides/_rels/slide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jpeg"/><Relationship Id="rId9"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31.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32.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7.xml"/><Relationship Id="rId6" Type="http://schemas.openxmlformats.org/officeDocument/2006/relationships/image" Target="../media/image220.png"/><Relationship Id="rId11" Type="http://schemas.openxmlformats.org/officeDocument/2006/relationships/image" Target="../media/image224.png"/><Relationship Id="rId5" Type="http://schemas.openxmlformats.org/officeDocument/2006/relationships/image" Target="../media/image219.png"/><Relationship Id="rId10" Type="http://schemas.openxmlformats.org/officeDocument/2006/relationships/image" Target="../media/image223.png"/><Relationship Id="rId4" Type="http://schemas.openxmlformats.org/officeDocument/2006/relationships/image" Target="../media/image218.png"/><Relationship Id="rId9" Type="http://schemas.openxmlformats.org/officeDocument/2006/relationships/image" Target="../media/image1.png"/></Relationships>
</file>

<file path=ppt/slides/_rels/slide33.xml.rels><?xml version="1.0" encoding="UTF-8" standalone="yes"?>
<Relationships xmlns="http://schemas.openxmlformats.org/package/2006/relationships"><Relationship Id="rId13" Type="http://schemas.openxmlformats.org/officeDocument/2006/relationships/image" Target="../media/image235.png"/><Relationship Id="rId18" Type="http://schemas.openxmlformats.org/officeDocument/2006/relationships/image" Target="../media/image240.png"/><Relationship Id="rId26" Type="http://schemas.openxmlformats.org/officeDocument/2006/relationships/image" Target="../media/image248.png"/><Relationship Id="rId39" Type="http://schemas.openxmlformats.org/officeDocument/2006/relationships/image" Target="../media/image261.png"/><Relationship Id="rId21" Type="http://schemas.openxmlformats.org/officeDocument/2006/relationships/image" Target="../media/image243.png"/><Relationship Id="rId34" Type="http://schemas.openxmlformats.org/officeDocument/2006/relationships/image" Target="../media/image256.png"/><Relationship Id="rId42" Type="http://schemas.openxmlformats.org/officeDocument/2006/relationships/image" Target="../media/image264.png"/><Relationship Id="rId7" Type="http://schemas.openxmlformats.org/officeDocument/2006/relationships/image" Target="../media/image229.png"/><Relationship Id="rId2" Type="http://schemas.openxmlformats.org/officeDocument/2006/relationships/image" Target="../media/image1.png"/><Relationship Id="rId16" Type="http://schemas.openxmlformats.org/officeDocument/2006/relationships/image" Target="../media/image238.png"/><Relationship Id="rId20" Type="http://schemas.openxmlformats.org/officeDocument/2006/relationships/image" Target="../media/image242.jpeg"/><Relationship Id="rId29" Type="http://schemas.openxmlformats.org/officeDocument/2006/relationships/image" Target="../media/image251.png"/><Relationship Id="rId41"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33.png"/><Relationship Id="rId24" Type="http://schemas.openxmlformats.org/officeDocument/2006/relationships/image" Target="../media/image246.png"/><Relationship Id="rId32" Type="http://schemas.openxmlformats.org/officeDocument/2006/relationships/image" Target="../media/image254.png"/><Relationship Id="rId37" Type="http://schemas.openxmlformats.org/officeDocument/2006/relationships/image" Target="../media/image259.png"/><Relationship Id="rId40" Type="http://schemas.openxmlformats.org/officeDocument/2006/relationships/image" Target="../media/image262.png"/><Relationship Id="rId5" Type="http://schemas.openxmlformats.org/officeDocument/2006/relationships/image" Target="../media/image227.png"/><Relationship Id="rId15" Type="http://schemas.openxmlformats.org/officeDocument/2006/relationships/image" Target="../media/image237.png"/><Relationship Id="rId23" Type="http://schemas.openxmlformats.org/officeDocument/2006/relationships/image" Target="../media/image245.png"/><Relationship Id="rId28" Type="http://schemas.openxmlformats.org/officeDocument/2006/relationships/image" Target="../media/image250.png"/><Relationship Id="rId36" Type="http://schemas.openxmlformats.org/officeDocument/2006/relationships/image" Target="../media/image258.png"/><Relationship Id="rId10" Type="http://schemas.openxmlformats.org/officeDocument/2006/relationships/image" Target="../media/image232.png"/><Relationship Id="rId19" Type="http://schemas.openxmlformats.org/officeDocument/2006/relationships/image" Target="../media/image241.png"/><Relationship Id="rId31" Type="http://schemas.openxmlformats.org/officeDocument/2006/relationships/image" Target="../media/image253.png"/><Relationship Id="rId44" Type="http://schemas.openxmlformats.org/officeDocument/2006/relationships/image" Target="../media/image266.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6.png"/><Relationship Id="rId22" Type="http://schemas.openxmlformats.org/officeDocument/2006/relationships/image" Target="../media/image244.png"/><Relationship Id="rId27" Type="http://schemas.openxmlformats.org/officeDocument/2006/relationships/image" Target="../media/image249.png"/><Relationship Id="rId30" Type="http://schemas.openxmlformats.org/officeDocument/2006/relationships/image" Target="../media/image252.png"/><Relationship Id="rId35" Type="http://schemas.openxmlformats.org/officeDocument/2006/relationships/image" Target="../media/image257.png"/><Relationship Id="rId43" Type="http://schemas.openxmlformats.org/officeDocument/2006/relationships/image" Target="../media/image265.png"/><Relationship Id="rId8" Type="http://schemas.openxmlformats.org/officeDocument/2006/relationships/image" Target="../media/image230.png"/><Relationship Id="rId3" Type="http://schemas.openxmlformats.org/officeDocument/2006/relationships/image" Target="../media/image225.png"/><Relationship Id="rId12" Type="http://schemas.openxmlformats.org/officeDocument/2006/relationships/image" Target="../media/image234.png"/><Relationship Id="rId17" Type="http://schemas.openxmlformats.org/officeDocument/2006/relationships/image" Target="../media/image239.png"/><Relationship Id="rId25" Type="http://schemas.openxmlformats.org/officeDocument/2006/relationships/image" Target="../media/image247.png"/><Relationship Id="rId33" Type="http://schemas.openxmlformats.org/officeDocument/2006/relationships/image" Target="../media/image255.png"/><Relationship Id="rId38" Type="http://schemas.openxmlformats.org/officeDocument/2006/relationships/image" Target="../media/image260.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jpe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9.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image" Target="../media/image1.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5" Type="http://schemas.microsoft.com/office/2007/relationships/hdphoto" Target="../media/hdphoto1.wdp"/><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sp>
        <p:nvSpPr>
          <p:cNvPr id="18" name="TextBox 17"/>
          <p:cNvSpPr txBox="1"/>
          <p:nvPr/>
        </p:nvSpPr>
        <p:spPr>
          <a:xfrm>
            <a:off x="2" y="1068292"/>
            <a:ext cx="6857999" cy="1569660"/>
          </a:xfrm>
          <a:prstGeom prst="rect">
            <a:avLst/>
          </a:prstGeom>
          <a:noFill/>
        </p:spPr>
        <p:txBody>
          <a:bodyPr wrap="square" rtlCol="0">
            <a:spAutoFit/>
          </a:bodyPr>
          <a:lstStyle/>
          <a:p>
            <a:pPr algn="ctr"/>
            <a:r>
              <a:rPr lang="en-US" sz="3200" b="1" dirty="0">
                <a:solidFill>
                  <a:schemeClr val="tx1">
                    <a:lumMod val="95000"/>
                    <a:lumOff val="5000"/>
                  </a:schemeClr>
                </a:solidFill>
                <a:latin typeface="Berlin Sans FB Demi" panose="020E0802020502020306" pitchFamily="34" charset="0"/>
                <a:cs typeface="Aharoni" pitchFamily="2" charset="-79"/>
              </a:rPr>
              <a:t>COMPANY PROFILE </a:t>
            </a:r>
          </a:p>
          <a:p>
            <a:pPr algn="ctr"/>
            <a:r>
              <a:rPr lang="en-US" sz="3200" b="1" dirty="0">
                <a:solidFill>
                  <a:schemeClr val="tx1">
                    <a:lumMod val="95000"/>
                    <a:lumOff val="5000"/>
                  </a:schemeClr>
                </a:solidFill>
                <a:latin typeface="Berlin Sans FB Demi" panose="020E0802020502020306" pitchFamily="34" charset="0"/>
                <a:cs typeface="Aharoni" pitchFamily="2" charset="-79"/>
              </a:rPr>
              <a:t>&amp; </a:t>
            </a:r>
          </a:p>
          <a:p>
            <a:pPr algn="ctr"/>
            <a:r>
              <a:rPr lang="en-US" sz="3200" b="1" dirty="0">
                <a:solidFill>
                  <a:schemeClr val="tx1">
                    <a:lumMod val="95000"/>
                    <a:lumOff val="5000"/>
                  </a:schemeClr>
                </a:solidFill>
                <a:latin typeface="Berlin Sans FB Demi" panose="020E0802020502020306" pitchFamily="34" charset="0"/>
                <a:cs typeface="Aharoni" pitchFamily="2" charset="-79"/>
              </a:rPr>
              <a:t>PRODUCTS</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8880" y="2936776"/>
            <a:ext cx="2038744" cy="1757988"/>
          </a:xfrm>
          <a:prstGeom prst="rect">
            <a:avLst/>
          </a:prstGeom>
        </p:spPr>
      </p:pic>
      <p:pic>
        <p:nvPicPr>
          <p:cNvPr id="20" name="그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324" y="5520836"/>
            <a:ext cx="1303595" cy="284636"/>
          </a:xfrm>
          <a:prstGeom prst="rect">
            <a:avLst/>
          </a:prstGeom>
        </p:spPr>
      </p:pic>
      <p:pic>
        <p:nvPicPr>
          <p:cNvPr id="21" name="그림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2856" y="8379603"/>
            <a:ext cx="864095" cy="898518"/>
          </a:xfrm>
          <a:prstGeom prst="rect">
            <a:avLst/>
          </a:prstGeom>
        </p:spPr>
      </p:pic>
      <p:pic>
        <p:nvPicPr>
          <p:cNvPr id="23" name="그림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4440" y="5400022"/>
            <a:ext cx="1468957" cy="462011"/>
          </a:xfrm>
          <a:prstGeom prst="rect">
            <a:avLst/>
          </a:prstGeom>
        </p:spPr>
      </p:pic>
      <p:pic>
        <p:nvPicPr>
          <p:cNvPr id="25" name="그림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45625" y="5304391"/>
            <a:ext cx="924460" cy="717526"/>
          </a:xfrm>
          <a:prstGeom prst="rect">
            <a:avLst/>
          </a:prstGeom>
        </p:spPr>
      </p:pic>
      <p:pic>
        <p:nvPicPr>
          <p:cNvPr id="14" name="그림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5331" y="6465168"/>
            <a:ext cx="1847525" cy="556484"/>
          </a:xfrm>
          <a:prstGeom prst="rect">
            <a:avLst/>
          </a:prstGeom>
        </p:spPr>
      </p:pic>
      <p:pic>
        <p:nvPicPr>
          <p:cNvPr id="1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194" y="8701535"/>
            <a:ext cx="1199853" cy="42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4537" y="7551652"/>
            <a:ext cx="1209753" cy="57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2592" y="8675157"/>
            <a:ext cx="1649169" cy="47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seung hyu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1230" y="8597185"/>
            <a:ext cx="1238855" cy="52442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74440" y="7496402"/>
            <a:ext cx="1368152" cy="688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04537" y="6537176"/>
            <a:ext cx="1624663" cy="49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그림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31230" y="7564382"/>
            <a:ext cx="1238855" cy="552770"/>
          </a:xfrm>
          <a:prstGeom prst="rect">
            <a:avLst/>
          </a:prstGeom>
        </p:spPr>
      </p:pic>
      <p:pic>
        <p:nvPicPr>
          <p:cNvPr id="33"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48880" y="6393160"/>
            <a:ext cx="1150457" cy="728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73312" y="5457056"/>
            <a:ext cx="1457918" cy="404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그림 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364707" y="6363098"/>
            <a:ext cx="771900" cy="822150"/>
          </a:xfrm>
          <a:prstGeom prst="rect">
            <a:avLst/>
          </a:prstGeom>
        </p:spPr>
      </p:pic>
      <p:pic>
        <p:nvPicPr>
          <p:cNvPr id="36" name="그림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01998" y="7418645"/>
            <a:ext cx="844245" cy="844245"/>
          </a:xfrm>
          <a:prstGeom prst="rect">
            <a:avLst/>
          </a:prstGeom>
        </p:spPr>
      </p:pic>
      <p:sp>
        <p:nvSpPr>
          <p:cNvPr id="2" name="Slide Number Placeholder 1"/>
          <p:cNvSpPr>
            <a:spLocks noGrp="1"/>
          </p:cNvSpPr>
          <p:nvPr>
            <p:ph type="sldNum" sz="quarter" idx="12"/>
          </p:nvPr>
        </p:nvSpPr>
        <p:spPr/>
        <p:txBody>
          <a:bodyPr/>
          <a:lstStyle/>
          <a:p>
            <a:fld id="{2752563D-ED78-490E-B838-C619A1B4A858}" type="slidenum">
              <a:rPr lang="en-US" smtClean="0"/>
              <a:t>1</a:t>
            </a:fld>
            <a:endParaRPr lang="en-US"/>
          </a:p>
        </p:txBody>
      </p:sp>
    </p:spTree>
    <p:extLst>
      <p:ext uri="{BB962C8B-B14F-4D97-AF65-F5344CB8AC3E}">
        <p14:creationId xmlns:p14="http://schemas.microsoft.com/office/powerpoint/2010/main" val="2295021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84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pic>
        <p:nvPicPr>
          <p:cNvPr id="5" name="Picture 4"/>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38708" y="1544160"/>
            <a:ext cx="1412776" cy="218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40" y="1805158"/>
            <a:ext cx="1368244" cy="159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751484" y="1937299"/>
            <a:ext cx="1661798"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536826" y="1532847"/>
            <a:ext cx="1368152" cy="188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827" y="1721275"/>
            <a:ext cx="1368152" cy="1682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4904978" y="2009308"/>
            <a:ext cx="1958055"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357222" y="3409935"/>
            <a:ext cx="1394262" cy="26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241" y="3716329"/>
            <a:ext cx="1368244" cy="1617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1895500" y="4037338"/>
            <a:ext cx="1589790" cy="1073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12">
            <a:grayscl/>
            <a:extLst>
              <a:ext uri="{28A0092B-C50C-407E-A947-70E740481C1C}">
                <a14:useLocalDpi xmlns:a14="http://schemas.microsoft.com/office/drawing/2010/main" val="0"/>
              </a:ext>
            </a:extLst>
          </a:blip>
          <a:srcRect/>
          <a:stretch>
            <a:fillRect/>
          </a:stretch>
        </p:blipFill>
        <p:spPr bwMode="auto">
          <a:xfrm>
            <a:off x="3464817" y="3478620"/>
            <a:ext cx="1440161" cy="213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36826" y="3725691"/>
            <a:ext cx="1368153" cy="15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4941168" y="3879605"/>
            <a:ext cx="1850133"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6208" y="4118871"/>
            <a:ext cx="119292" cy="95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0648" y="5297539"/>
            <a:ext cx="1604685" cy="174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7"/>
          <p:cNvPicPr>
            <a:picLocks noChangeAspect="1" noChangeArrowheads="1"/>
          </p:cNvPicPr>
          <p:nvPr/>
        </p:nvPicPr>
        <p:blipFill>
          <a:blip r:embed="rId17">
            <a:grayscl/>
            <a:extLst>
              <a:ext uri="{28A0092B-C50C-407E-A947-70E740481C1C}">
                <a14:useLocalDpi xmlns:a14="http://schemas.microsoft.com/office/drawing/2010/main" val="0"/>
              </a:ext>
            </a:extLst>
          </a:blip>
          <a:srcRect/>
          <a:stretch>
            <a:fillRect/>
          </a:stretch>
        </p:blipFill>
        <p:spPr bwMode="auto">
          <a:xfrm>
            <a:off x="1695194" y="5787369"/>
            <a:ext cx="1805814" cy="100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98143" y="5394535"/>
            <a:ext cx="1762629" cy="172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9"/>
          <p:cNvPicPr>
            <a:picLocks noChangeAspect="1" noChangeArrowheads="1"/>
          </p:cNvPicPr>
          <p:nvPr/>
        </p:nvPicPr>
        <p:blipFill>
          <a:blip r:embed="rId19">
            <a:grayscl/>
            <a:extLst>
              <a:ext uri="{28A0092B-C50C-407E-A947-70E740481C1C}">
                <a14:useLocalDpi xmlns:a14="http://schemas.microsoft.com/office/drawing/2010/main" val="0"/>
              </a:ext>
            </a:extLst>
          </a:blip>
          <a:srcRect/>
          <a:stretch>
            <a:fillRect/>
          </a:stretch>
        </p:blipFill>
        <p:spPr bwMode="auto">
          <a:xfrm>
            <a:off x="4941168" y="5669883"/>
            <a:ext cx="1848714" cy="120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2137" y="7337527"/>
            <a:ext cx="1519347" cy="157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1"/>
          <p:cNvPicPr>
            <a:picLocks noChangeAspect="1" noChangeArrowheads="1"/>
          </p:cNvPicPr>
          <p:nvPr/>
        </p:nvPicPr>
        <p:blipFill>
          <a:blip r:embed="rId21">
            <a:grayscl/>
            <a:extLst>
              <a:ext uri="{28A0092B-C50C-407E-A947-70E740481C1C}">
                <a14:useLocalDpi xmlns:a14="http://schemas.microsoft.com/office/drawing/2010/main" val="0"/>
              </a:ext>
            </a:extLst>
          </a:blip>
          <a:srcRect/>
          <a:stretch>
            <a:fillRect/>
          </a:stretch>
        </p:blipFill>
        <p:spPr bwMode="auto">
          <a:xfrm>
            <a:off x="1772816" y="7553088"/>
            <a:ext cx="1733805" cy="1144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36827" y="7337527"/>
            <a:ext cx="1548358" cy="139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3"/>
          <p:cNvPicPr>
            <a:picLocks noChangeAspect="1" noChangeArrowheads="1"/>
          </p:cNvPicPr>
          <p:nvPr/>
        </p:nvPicPr>
        <p:blipFill>
          <a:blip r:embed="rId23">
            <a:grayscl/>
            <a:extLst>
              <a:ext uri="{28A0092B-C50C-407E-A947-70E740481C1C}">
                <a14:useLocalDpi xmlns:a14="http://schemas.microsoft.com/office/drawing/2010/main" val="0"/>
              </a:ext>
            </a:extLst>
          </a:blip>
          <a:srcRect/>
          <a:stretch>
            <a:fillRect/>
          </a:stretch>
        </p:blipFill>
        <p:spPr bwMode="auto">
          <a:xfrm>
            <a:off x="5157192" y="7697567"/>
            <a:ext cx="1635586"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Slide Number Placeholder 25"/>
          <p:cNvSpPr>
            <a:spLocks noGrp="1"/>
          </p:cNvSpPr>
          <p:nvPr>
            <p:ph type="sldNum" sz="quarter" idx="12"/>
          </p:nvPr>
        </p:nvSpPr>
        <p:spPr/>
        <p:txBody>
          <a:bodyPr/>
          <a:lstStyle/>
          <a:p>
            <a:fld id="{2752563D-ED78-490E-B838-C619A1B4A858}" type="slidenum">
              <a:rPr lang="en-US" smtClean="0"/>
              <a:t>10</a:t>
            </a:fld>
            <a:endParaRPr lang="en-US"/>
          </a:p>
        </p:txBody>
      </p:sp>
    </p:spTree>
    <p:extLst>
      <p:ext uri="{BB962C8B-B14F-4D97-AF65-F5344CB8AC3E}">
        <p14:creationId xmlns:p14="http://schemas.microsoft.com/office/powerpoint/2010/main" val="85085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858000" cy="77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WATERPROOFINGS</a:t>
            </a:r>
            <a:endParaRPr lang="ko-KR" altLang="en-US" b="1" i="1" dirty="0">
              <a:solidFill>
                <a:schemeClr val="bg1"/>
              </a:solidFill>
            </a:endParaRPr>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442" y="5673080"/>
            <a:ext cx="2869886" cy="866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80" y="5529064"/>
            <a:ext cx="2868803" cy="864096"/>
          </a:xfrm>
          <a:prstGeom prst="rect">
            <a:avLst/>
          </a:prstGeom>
        </p:spPr>
      </p:pic>
      <p:pic>
        <p:nvPicPr>
          <p:cNvPr id="8" name="그림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5117" y="6982199"/>
            <a:ext cx="1746131" cy="779113"/>
          </a:xfrm>
          <a:prstGeom prst="rect">
            <a:avLst/>
          </a:prstGeom>
        </p:spPr>
      </p:pic>
      <p:pic>
        <p:nvPicPr>
          <p:cNvPr id="9" name="그림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9981" y="7885190"/>
            <a:ext cx="1224136" cy="1303826"/>
          </a:xfrm>
          <a:prstGeom prst="rect">
            <a:avLst/>
          </a:prstGeom>
        </p:spPr>
      </p:pic>
      <p:pic>
        <p:nvPicPr>
          <p:cNvPr id="102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0796" y="7872735"/>
            <a:ext cx="2098353" cy="132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lide Number Placeholder 9"/>
          <p:cNvSpPr>
            <a:spLocks noGrp="1"/>
          </p:cNvSpPr>
          <p:nvPr>
            <p:ph type="sldNum" sz="quarter" idx="12"/>
          </p:nvPr>
        </p:nvSpPr>
        <p:spPr/>
        <p:txBody>
          <a:bodyPr/>
          <a:lstStyle/>
          <a:p>
            <a:fld id="{2752563D-ED78-490E-B838-C619A1B4A858}" type="slidenum">
              <a:rPr lang="en-US" smtClean="0"/>
              <a:t>11</a:t>
            </a:fld>
            <a:endParaRPr lang="en-US"/>
          </a:p>
        </p:txBody>
      </p:sp>
      <p:pic>
        <p:nvPicPr>
          <p:cNvPr id="12"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38875" y="1694791"/>
            <a:ext cx="4106349" cy="2898170"/>
          </a:xfrm>
          <a:prstGeom prst="rect">
            <a:avLst/>
          </a:prstGeom>
          <a:effectLst>
            <a:glow rad="228600">
              <a:schemeClr val="tx1">
                <a:alpha val="40000"/>
              </a:schemeClr>
            </a:glow>
          </a:effectLst>
        </p:spPr>
      </p:pic>
      <p:sp>
        <p:nvSpPr>
          <p:cNvPr id="13" name="Rectangle 12"/>
          <p:cNvSpPr/>
          <p:nvPr/>
        </p:nvSpPr>
        <p:spPr>
          <a:xfrm>
            <a:off x="1988840" y="2556696"/>
            <a:ext cx="2740088" cy="812128"/>
          </a:xfrm>
          <a:prstGeom prst="rect">
            <a:avLst/>
          </a:prstGeom>
          <a:noFill/>
          <a:effectLst>
            <a:glow rad="228600">
              <a:schemeClr val="accent2">
                <a:satMod val="175000"/>
                <a:alpha val="40000"/>
              </a:schemeClr>
            </a:glow>
          </a:effectLst>
        </p:spPr>
        <p:txBody>
          <a:bodyPr wrap="square" lIns="72754" tIns="36377" rIns="72754" bIns="36377">
            <a:spAutoFit/>
          </a:bodyPr>
          <a:lstStyle/>
          <a:p>
            <a:pPr algn="ctr">
              <a:defRPr/>
            </a:pPr>
            <a:r>
              <a:rPr lang="en-US" sz="2400" b="1" dirty="0">
                <a:ln w="0"/>
                <a:solidFill>
                  <a:prstClr val="white"/>
                </a:solidFill>
                <a:effectLst>
                  <a:outerShdw blurRad="38100" dist="19050" dir="2700000" algn="tl" rotWithShape="0">
                    <a:prstClr val="black">
                      <a:alpha val="40000"/>
                    </a:prstClr>
                  </a:outerShdw>
                </a:effectLst>
                <a:latin typeface="Arial Black" panose="020B0A04020102020204" pitchFamily="34" charset="0"/>
              </a:rPr>
              <a:t>Waterproofing</a:t>
            </a:r>
          </a:p>
          <a:p>
            <a:pPr algn="ctr">
              <a:defRPr/>
            </a:pPr>
            <a:r>
              <a:rPr lang="en-US" sz="2400" b="1" dirty="0">
                <a:ln w="0"/>
                <a:solidFill>
                  <a:prstClr val="white"/>
                </a:solidFill>
                <a:effectLst>
                  <a:outerShdw blurRad="38100" dist="19050" dir="2700000" algn="tl" rotWithShape="0">
                    <a:prstClr val="black">
                      <a:alpha val="40000"/>
                    </a:prstClr>
                  </a:outerShdw>
                </a:effectLst>
                <a:latin typeface="Arial Black" panose="020B0A04020102020204" pitchFamily="34" charset="0"/>
              </a:rPr>
              <a:t>Solution</a:t>
            </a:r>
          </a:p>
        </p:txBody>
      </p:sp>
      <p:pic>
        <p:nvPicPr>
          <p:cNvPr id="14" name="그림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0727" y="7087118"/>
            <a:ext cx="2098353" cy="458169"/>
          </a:xfrm>
          <a:prstGeom prst="rect">
            <a:avLst/>
          </a:prstGeom>
        </p:spPr>
      </p:pic>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1088" y="7905452"/>
            <a:ext cx="2113092"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1548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9076" y="3584848"/>
            <a:ext cx="5698236" cy="461665"/>
          </a:xfrm>
          <a:prstGeom prst="rect">
            <a:avLst/>
          </a:prstGeom>
          <a:noFill/>
        </p:spPr>
        <p:txBody>
          <a:bodyPr wrap="square" rtlCol="0">
            <a:spAutoFit/>
          </a:bodyPr>
          <a:lstStyle/>
          <a:p>
            <a:pPr algn="ctr"/>
            <a:r>
              <a:rPr lang="en-US" sz="2400" b="1" dirty="0"/>
              <a:t>WATER BASE EPOXY PRIMER</a:t>
            </a:r>
          </a:p>
        </p:txBody>
      </p:sp>
      <p:sp>
        <p:nvSpPr>
          <p:cNvPr id="9" name="TextBox 8"/>
          <p:cNvSpPr txBox="1"/>
          <p:nvPr/>
        </p:nvSpPr>
        <p:spPr>
          <a:xfrm>
            <a:off x="620688" y="6579567"/>
            <a:ext cx="5616624" cy="461665"/>
          </a:xfrm>
          <a:prstGeom prst="rect">
            <a:avLst/>
          </a:prstGeom>
          <a:noFill/>
        </p:spPr>
        <p:txBody>
          <a:bodyPr wrap="square" rtlCol="0">
            <a:spAutoFit/>
          </a:bodyPr>
          <a:lstStyle/>
          <a:p>
            <a:pPr algn="ctr"/>
            <a:r>
              <a:rPr lang="en-US" sz="2400" b="1" dirty="0"/>
              <a:t>SOLVENT BASE PU PRIMER</a:t>
            </a: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776537"/>
            <a:ext cx="6843712" cy="2520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WATERPROOFING - POLYURETHANE</a:t>
            </a:r>
            <a:endParaRPr lang="ko-KR" altLang="en-US" b="1" i="1" dirty="0">
              <a:solidFill>
                <a:schemeClr val="bg1"/>
              </a:solidFill>
            </a:endParaRPr>
          </a:p>
        </p:txBody>
      </p:sp>
      <p:sp>
        <p:nvSpPr>
          <p:cNvPr id="7" name="Slide Number Placeholder 6"/>
          <p:cNvSpPr>
            <a:spLocks noGrp="1"/>
          </p:cNvSpPr>
          <p:nvPr>
            <p:ph type="sldNum" sz="quarter" idx="12"/>
          </p:nvPr>
        </p:nvSpPr>
        <p:spPr/>
        <p:txBody>
          <a:bodyPr/>
          <a:lstStyle/>
          <a:p>
            <a:fld id="{2752563D-ED78-490E-B838-C619A1B4A858}" type="slidenum">
              <a:rPr lang="en-US" smtClean="0"/>
              <a:t>12</a:t>
            </a:fld>
            <a:endParaRPr lang="en-US"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946" y="4280809"/>
            <a:ext cx="5306342" cy="1968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083" y="7159124"/>
            <a:ext cx="5376213" cy="197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437112" y="7206734"/>
            <a:ext cx="2088232" cy="338554"/>
          </a:xfrm>
          <a:prstGeom prst="rect">
            <a:avLst/>
          </a:prstGeom>
          <a:noFill/>
        </p:spPr>
        <p:txBody>
          <a:bodyPr wrap="square" rtlCol="0">
            <a:spAutoFit/>
          </a:bodyPr>
          <a:lstStyle/>
          <a:p>
            <a:r>
              <a:rPr lang="en-US" sz="1600" b="1" dirty="0"/>
              <a:t>(DECKSEAL UP-100)</a:t>
            </a:r>
            <a:endParaRPr lang="en-PH" sz="1600" b="1" dirty="0"/>
          </a:p>
        </p:txBody>
      </p:sp>
    </p:spTree>
    <p:extLst>
      <p:ext uri="{BB962C8B-B14F-4D97-AF65-F5344CB8AC3E}">
        <p14:creationId xmlns:p14="http://schemas.microsoft.com/office/powerpoint/2010/main" val="1070044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28650" y="3626853"/>
            <a:ext cx="5171816" cy="461665"/>
          </a:xfrm>
          <a:prstGeom prst="rect">
            <a:avLst/>
          </a:prstGeom>
          <a:noFill/>
        </p:spPr>
        <p:txBody>
          <a:bodyPr wrap="square" rtlCol="0">
            <a:spAutoFit/>
          </a:bodyPr>
          <a:lstStyle/>
          <a:p>
            <a:pPr algn="ctr"/>
            <a:r>
              <a:rPr lang="en-US" sz="2400" b="1" dirty="0"/>
              <a:t>NON-EXPOSED BASE COAT</a:t>
            </a:r>
          </a:p>
        </p:txBody>
      </p:sp>
      <p:sp>
        <p:nvSpPr>
          <p:cNvPr id="10" name="TextBox 9"/>
          <p:cNvSpPr txBox="1"/>
          <p:nvPr/>
        </p:nvSpPr>
        <p:spPr>
          <a:xfrm>
            <a:off x="836712" y="6403080"/>
            <a:ext cx="5171816" cy="461665"/>
          </a:xfrm>
          <a:prstGeom prst="rect">
            <a:avLst/>
          </a:prstGeom>
          <a:noFill/>
        </p:spPr>
        <p:txBody>
          <a:bodyPr wrap="square" rtlCol="0">
            <a:spAutoFit/>
          </a:bodyPr>
          <a:lstStyle/>
          <a:p>
            <a:pPr algn="ctr"/>
            <a:r>
              <a:rPr lang="en-US" sz="2400" b="1" dirty="0"/>
              <a:t>NON-EXPOSED BASE COAT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 y="776536"/>
            <a:ext cx="6861423"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232" y="4382936"/>
            <a:ext cx="1248632" cy="1650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WATERPROOFING - POLYURETHANE</a:t>
            </a:r>
            <a:endParaRPr lang="ko-KR" altLang="en-US" b="1" i="1" dirty="0">
              <a:solidFill>
                <a:schemeClr val="bg1"/>
              </a:solidFill>
            </a:endParaRPr>
          </a:p>
        </p:txBody>
      </p:sp>
      <p:sp>
        <p:nvSpPr>
          <p:cNvPr id="5" name="Slide Number Placeholder 4"/>
          <p:cNvSpPr>
            <a:spLocks noGrp="1"/>
          </p:cNvSpPr>
          <p:nvPr>
            <p:ph type="sldNum" sz="quarter" idx="12"/>
          </p:nvPr>
        </p:nvSpPr>
        <p:spPr/>
        <p:txBody>
          <a:bodyPr/>
          <a:lstStyle/>
          <a:p>
            <a:fld id="{2752563D-ED78-490E-B838-C619A1B4A858}" type="slidenum">
              <a:rPr lang="en-US" smtClean="0"/>
              <a:t>13</a:t>
            </a:fld>
            <a:endParaRPr lang="en-US"/>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234" y="4293536"/>
            <a:ext cx="3062006" cy="1774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631" y="7041547"/>
            <a:ext cx="4619625" cy="1871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6623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8681" y="3256746"/>
            <a:ext cx="5760639" cy="400110"/>
          </a:xfrm>
          <a:prstGeom prst="rect">
            <a:avLst/>
          </a:prstGeom>
          <a:noFill/>
        </p:spPr>
        <p:txBody>
          <a:bodyPr wrap="square" rtlCol="0">
            <a:spAutoFit/>
          </a:bodyPr>
          <a:lstStyle/>
          <a:p>
            <a:pPr algn="ctr"/>
            <a:r>
              <a:rPr lang="en-US" sz="2000" b="1" dirty="0"/>
              <a:t>EXPOSED BASECOAT</a:t>
            </a:r>
          </a:p>
        </p:txBody>
      </p:sp>
      <p:sp>
        <p:nvSpPr>
          <p:cNvPr id="10" name="TextBox 9"/>
          <p:cNvSpPr txBox="1"/>
          <p:nvPr/>
        </p:nvSpPr>
        <p:spPr>
          <a:xfrm>
            <a:off x="548680" y="5335864"/>
            <a:ext cx="5760639" cy="400110"/>
          </a:xfrm>
          <a:prstGeom prst="rect">
            <a:avLst/>
          </a:prstGeom>
          <a:noFill/>
        </p:spPr>
        <p:txBody>
          <a:bodyPr wrap="square" rtlCol="0">
            <a:spAutoFit/>
          </a:bodyPr>
          <a:lstStyle/>
          <a:p>
            <a:pPr algn="ctr"/>
            <a:r>
              <a:rPr lang="en-US" sz="2000" b="1" dirty="0"/>
              <a:t>EXPOSED BASECOAT FOR WATERTANK</a:t>
            </a:r>
          </a:p>
        </p:txBody>
      </p:sp>
      <p:pic>
        <p:nvPicPr>
          <p:cNvPr id="174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6536"/>
            <a:ext cx="6858000" cy="2357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548679" y="7373753"/>
            <a:ext cx="5688632" cy="400110"/>
          </a:xfrm>
          <a:prstGeom prst="rect">
            <a:avLst/>
          </a:prstGeom>
          <a:noFill/>
        </p:spPr>
        <p:txBody>
          <a:bodyPr wrap="square" rtlCol="0">
            <a:spAutoFit/>
          </a:bodyPr>
          <a:lstStyle/>
          <a:p>
            <a:pPr algn="ctr"/>
            <a:r>
              <a:rPr lang="en-US" sz="2000" b="1" dirty="0"/>
              <a:t>EXPOSED PU TOP COAT</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712" y="3701872"/>
            <a:ext cx="1234402" cy="1485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120" y="7780585"/>
            <a:ext cx="1223675" cy="1424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WATERPROOFING - POLYURETHANE</a:t>
            </a:r>
            <a:endParaRPr lang="ko-KR" altLang="en-US" b="1" i="1" dirty="0">
              <a:solidFill>
                <a:schemeClr val="bg1"/>
              </a:solidFill>
            </a:endParaRPr>
          </a:p>
        </p:txBody>
      </p:sp>
      <p:sp>
        <p:nvSpPr>
          <p:cNvPr id="5" name="Slide Number Placeholder 4"/>
          <p:cNvSpPr>
            <a:spLocks noGrp="1"/>
          </p:cNvSpPr>
          <p:nvPr>
            <p:ph type="sldNum" sz="quarter" idx="12"/>
          </p:nvPr>
        </p:nvSpPr>
        <p:spPr/>
        <p:txBody>
          <a:bodyPr/>
          <a:lstStyle/>
          <a:p>
            <a:fld id="{2752563D-ED78-490E-B838-C619A1B4A858}" type="slidenum">
              <a:rPr lang="en-US" smtClean="0"/>
              <a:t>14</a:t>
            </a:fld>
            <a:endParaRPr lang="en-US"/>
          </a:p>
        </p:txBody>
      </p:sp>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0906" y="3701872"/>
            <a:ext cx="356235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374" y="5760111"/>
            <a:ext cx="4797031" cy="142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8880" y="7773863"/>
            <a:ext cx="3438525"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051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6537"/>
            <a:ext cx="6858000" cy="172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WATERPROOFING - POLYURETHANE</a:t>
            </a:r>
            <a:endParaRPr lang="ko-KR" altLang="en-US" b="1" i="1" dirty="0">
              <a:solidFill>
                <a:schemeClr val="bg1"/>
              </a:solidFill>
            </a:endParaRPr>
          </a:p>
        </p:txBody>
      </p:sp>
      <p:sp>
        <p:nvSpPr>
          <p:cNvPr id="2" name="Slide Number Placeholder 1"/>
          <p:cNvSpPr>
            <a:spLocks noGrp="1"/>
          </p:cNvSpPr>
          <p:nvPr>
            <p:ph type="sldNum" sz="quarter" idx="12"/>
          </p:nvPr>
        </p:nvSpPr>
        <p:spPr/>
        <p:txBody>
          <a:bodyPr/>
          <a:lstStyle/>
          <a:p>
            <a:fld id="{2752563D-ED78-490E-B838-C619A1B4A858}" type="slidenum">
              <a:rPr lang="en-US" smtClean="0"/>
              <a:t>15</a:t>
            </a:fld>
            <a:endParaRPr lang="en-US"/>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455" y="2976811"/>
            <a:ext cx="3035833" cy="118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935" y="2976811"/>
            <a:ext cx="1676945" cy="118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6952" y="4247970"/>
            <a:ext cx="3035833" cy="105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009" y="4247970"/>
            <a:ext cx="1630871" cy="120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1934" y="5518770"/>
            <a:ext cx="1676945" cy="1162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1698" y="5495166"/>
            <a:ext cx="3059590" cy="1258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5191" y="6753200"/>
            <a:ext cx="1683688" cy="126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2548" y="6758173"/>
            <a:ext cx="2994683" cy="1258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6952" y="8092118"/>
            <a:ext cx="2986086" cy="118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191" y="8092119"/>
            <a:ext cx="1683688" cy="118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831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858000" cy="77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2" y="-87560"/>
            <a:ext cx="6857999" cy="923330"/>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WATERPROOFING</a:t>
            </a:r>
          </a:p>
          <a:p>
            <a:pPr algn="ctr"/>
            <a:r>
              <a:rPr lang="en-US" altLang="ko-KR" b="1" i="1" dirty="0">
                <a:solidFill>
                  <a:schemeClr val="bg1"/>
                </a:solidFill>
              </a:rPr>
              <a:t>CEMENTITIOUS &amp; CRYSTALIZATION</a:t>
            </a:r>
            <a:endParaRPr lang="ko-KR" altLang="en-US" b="1" i="1" dirty="0">
              <a:solidFill>
                <a:schemeClr val="bg1"/>
              </a:solidFill>
            </a:endParaRPr>
          </a:p>
        </p:txBody>
      </p:sp>
      <p:sp>
        <p:nvSpPr>
          <p:cNvPr id="5" name="Slide Number Placeholder 4"/>
          <p:cNvSpPr>
            <a:spLocks noGrp="1"/>
          </p:cNvSpPr>
          <p:nvPr>
            <p:ph type="sldNum" sz="quarter" idx="12"/>
          </p:nvPr>
        </p:nvSpPr>
        <p:spPr>
          <a:xfrm>
            <a:off x="4914900" y="9106118"/>
            <a:ext cx="1600200" cy="527402"/>
          </a:xfrm>
        </p:spPr>
        <p:txBody>
          <a:bodyPr/>
          <a:lstStyle/>
          <a:p>
            <a:fld id="{2752563D-ED78-490E-B838-C619A1B4A858}" type="slidenum">
              <a:rPr lang="en-US" smtClean="0"/>
              <a:t>16</a:t>
            </a:fld>
            <a:endParaRPr lang="en-US" dirty="0"/>
          </a:p>
        </p:txBody>
      </p:sp>
      <p:pic>
        <p:nvPicPr>
          <p:cNvPr id="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704" y="7978531"/>
            <a:ext cx="967345" cy="1222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00808" y="1352600"/>
            <a:ext cx="2160240" cy="369332"/>
          </a:xfrm>
          <a:prstGeom prst="rect">
            <a:avLst/>
          </a:prstGeom>
          <a:noFill/>
        </p:spPr>
        <p:txBody>
          <a:bodyPr wrap="square" rtlCol="0">
            <a:spAutoFit/>
          </a:bodyPr>
          <a:lstStyle/>
          <a:p>
            <a:pPr algn="ctr"/>
            <a:r>
              <a:rPr lang="en-US" b="1" dirty="0">
                <a:solidFill>
                  <a:srgbClr val="C00000"/>
                </a:solidFill>
              </a:rPr>
              <a:t>CONTITE FLEX</a:t>
            </a:r>
            <a:endParaRPr lang="en-PH" b="1" dirty="0">
              <a:solidFill>
                <a:srgbClr val="C00000"/>
              </a:solidFill>
            </a:endParaRPr>
          </a:p>
        </p:txBody>
      </p:sp>
      <p:sp>
        <p:nvSpPr>
          <p:cNvPr id="7" name="TextBox 6"/>
          <p:cNvSpPr txBox="1"/>
          <p:nvPr/>
        </p:nvSpPr>
        <p:spPr>
          <a:xfrm>
            <a:off x="2006610" y="1622048"/>
            <a:ext cx="4230702" cy="738664"/>
          </a:xfrm>
          <a:prstGeom prst="rect">
            <a:avLst/>
          </a:prstGeom>
          <a:noFill/>
        </p:spPr>
        <p:txBody>
          <a:bodyPr wrap="square" rtlCol="0">
            <a:spAutoFit/>
          </a:bodyPr>
          <a:lstStyle/>
          <a:p>
            <a:r>
              <a:rPr lang="en-US" sz="1400" dirty="0"/>
              <a:t>A 2 part polymer modified flexible cementitious waterproofing membrane for the protection of concrete &amp; mortar</a:t>
            </a:r>
            <a:r>
              <a:rPr lang="en-PH" sz="1400" dirty="0"/>
              <a:t>. </a:t>
            </a:r>
            <a:endParaRPr lang="en-US" sz="1400" dirty="0"/>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64" y="1496616"/>
            <a:ext cx="1397581"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006610" y="2414136"/>
            <a:ext cx="4230702" cy="738664"/>
          </a:xfrm>
          <a:prstGeom prst="rect">
            <a:avLst/>
          </a:prstGeom>
        </p:spPr>
        <p:txBody>
          <a:bodyPr wrap="square">
            <a:spAutoFit/>
          </a:bodyPr>
          <a:lstStyle/>
          <a:p>
            <a:pPr lvl="0"/>
            <a:r>
              <a:rPr lang="en-PH" sz="1400" dirty="0">
                <a:solidFill>
                  <a:prstClr val="black"/>
                </a:solidFill>
              </a:rPr>
              <a:t>Suitable for many waterproofing applications including for wet areas, pools, basements, balconies, reservoirs, tunnels etc.</a:t>
            </a:r>
            <a:endParaRPr lang="en-US" sz="1400" dirty="0">
              <a:solidFill>
                <a:prstClr val="black"/>
              </a:solidFill>
            </a:endParaRPr>
          </a:p>
        </p:txBody>
      </p:sp>
      <p:sp>
        <p:nvSpPr>
          <p:cNvPr id="24" name="TextBox 23"/>
          <p:cNvSpPr txBox="1"/>
          <p:nvPr/>
        </p:nvSpPr>
        <p:spPr>
          <a:xfrm>
            <a:off x="2006610" y="3512840"/>
            <a:ext cx="4230702" cy="523220"/>
          </a:xfrm>
          <a:prstGeom prst="rect">
            <a:avLst/>
          </a:prstGeom>
          <a:noFill/>
        </p:spPr>
        <p:txBody>
          <a:bodyPr wrap="square" rtlCol="0">
            <a:spAutoFit/>
          </a:bodyPr>
          <a:lstStyle/>
          <a:p>
            <a:r>
              <a:rPr lang="en-US" sz="1400" dirty="0"/>
              <a:t>A semi flexible two part polymer modified cementitious water-proofing membrane for concrete &amp; mortar.</a:t>
            </a:r>
            <a:r>
              <a:rPr lang="en-PH" sz="1400" dirty="0"/>
              <a:t> </a:t>
            </a:r>
            <a:endParaRPr lang="en-US" sz="1400" dirty="0"/>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88" y="3368824"/>
            <a:ext cx="1098079" cy="1204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00808" y="3224808"/>
            <a:ext cx="2160240" cy="369332"/>
          </a:xfrm>
          <a:prstGeom prst="rect">
            <a:avLst/>
          </a:prstGeom>
          <a:noFill/>
        </p:spPr>
        <p:txBody>
          <a:bodyPr wrap="square" rtlCol="0">
            <a:spAutoFit/>
          </a:bodyPr>
          <a:lstStyle/>
          <a:p>
            <a:pPr algn="ctr"/>
            <a:r>
              <a:rPr lang="en-US" b="1" dirty="0">
                <a:solidFill>
                  <a:srgbClr val="C00000"/>
                </a:solidFill>
              </a:rPr>
              <a:t>CONTITE WS2</a:t>
            </a:r>
            <a:endParaRPr lang="en-PH" b="1" dirty="0">
              <a:solidFill>
                <a:srgbClr val="C00000"/>
              </a:solidFill>
            </a:endParaRPr>
          </a:p>
        </p:txBody>
      </p:sp>
      <p:sp>
        <p:nvSpPr>
          <p:cNvPr id="34" name="Rectangle 33"/>
          <p:cNvSpPr/>
          <p:nvPr/>
        </p:nvSpPr>
        <p:spPr>
          <a:xfrm>
            <a:off x="2006610" y="4069740"/>
            <a:ext cx="4230702" cy="523220"/>
          </a:xfrm>
          <a:prstGeom prst="rect">
            <a:avLst/>
          </a:prstGeom>
        </p:spPr>
        <p:txBody>
          <a:bodyPr wrap="square">
            <a:spAutoFit/>
          </a:bodyPr>
          <a:lstStyle/>
          <a:p>
            <a:pPr lvl="0"/>
            <a:r>
              <a:rPr lang="en-US" sz="1400" dirty="0">
                <a:solidFill>
                  <a:prstClr val="black"/>
                </a:solidFill>
              </a:rPr>
              <a:t>Waterproofing slurry for reservoirs, basements, pools, water tanks, plants etc.</a:t>
            </a:r>
          </a:p>
        </p:txBody>
      </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572" y="5621712"/>
            <a:ext cx="937236" cy="1203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2006610" y="5673080"/>
            <a:ext cx="4230702" cy="523220"/>
          </a:xfrm>
          <a:prstGeom prst="rect">
            <a:avLst/>
          </a:prstGeom>
          <a:noFill/>
        </p:spPr>
        <p:txBody>
          <a:bodyPr wrap="square" rtlCol="0">
            <a:spAutoFit/>
          </a:bodyPr>
          <a:lstStyle/>
          <a:p>
            <a:r>
              <a:rPr lang="en-US" sz="1400" dirty="0"/>
              <a:t>A  unique chemical treatment for concrete corrosion protection and waterproofing by crystallization. </a:t>
            </a:r>
            <a:r>
              <a:rPr lang="en-PH" sz="1400" dirty="0"/>
              <a:t> </a:t>
            </a:r>
            <a:endParaRPr lang="en-US" sz="1400" dirty="0"/>
          </a:p>
        </p:txBody>
      </p:sp>
      <p:sp>
        <p:nvSpPr>
          <p:cNvPr id="36" name="TextBox 35"/>
          <p:cNvSpPr txBox="1"/>
          <p:nvPr/>
        </p:nvSpPr>
        <p:spPr>
          <a:xfrm>
            <a:off x="1773396" y="5385048"/>
            <a:ext cx="2160240" cy="369332"/>
          </a:xfrm>
          <a:prstGeom prst="rect">
            <a:avLst/>
          </a:prstGeom>
          <a:noFill/>
        </p:spPr>
        <p:txBody>
          <a:bodyPr wrap="square" rtlCol="0">
            <a:spAutoFit/>
          </a:bodyPr>
          <a:lstStyle/>
          <a:p>
            <a:pPr algn="ctr"/>
            <a:r>
              <a:rPr lang="en-US" b="1" dirty="0">
                <a:solidFill>
                  <a:srgbClr val="C00000"/>
                </a:solidFill>
              </a:rPr>
              <a:t>CONTITE SEAL</a:t>
            </a:r>
            <a:endParaRPr lang="en-PH" b="1" dirty="0">
              <a:solidFill>
                <a:srgbClr val="C00000"/>
              </a:solidFill>
            </a:endParaRPr>
          </a:p>
        </p:txBody>
      </p:sp>
      <p:sp>
        <p:nvSpPr>
          <p:cNvPr id="37" name="Rectangle 36"/>
          <p:cNvSpPr/>
          <p:nvPr/>
        </p:nvSpPr>
        <p:spPr>
          <a:xfrm>
            <a:off x="2006610" y="6231141"/>
            <a:ext cx="4230701" cy="954107"/>
          </a:xfrm>
          <a:prstGeom prst="rect">
            <a:avLst/>
          </a:prstGeom>
        </p:spPr>
        <p:txBody>
          <a:bodyPr wrap="square">
            <a:spAutoFit/>
          </a:bodyPr>
          <a:lstStyle/>
          <a:p>
            <a:pPr lvl="0"/>
            <a:r>
              <a:rPr lang="en-US" sz="1400" dirty="0">
                <a:solidFill>
                  <a:prstClr val="black"/>
                </a:solidFill>
              </a:rPr>
              <a:t>Corrosion protection and waterproofing of concrete tunnels, reservoirs, water tanks, waste water tanks, manholes, pipes and basements etc. No curing required.</a:t>
            </a:r>
          </a:p>
        </p:txBody>
      </p:sp>
      <p:sp>
        <p:nvSpPr>
          <p:cNvPr id="38" name="TextBox 37"/>
          <p:cNvSpPr txBox="1"/>
          <p:nvPr/>
        </p:nvSpPr>
        <p:spPr>
          <a:xfrm>
            <a:off x="2006610" y="8033955"/>
            <a:ext cx="4230701" cy="738664"/>
          </a:xfrm>
          <a:prstGeom prst="rect">
            <a:avLst/>
          </a:prstGeom>
          <a:noFill/>
        </p:spPr>
        <p:txBody>
          <a:bodyPr wrap="square" rtlCol="0">
            <a:spAutoFit/>
          </a:bodyPr>
          <a:lstStyle/>
          <a:p>
            <a:r>
              <a:rPr lang="en-US" sz="1400" dirty="0"/>
              <a:t>A fast setting permanent water-plug. Ready to use mixed with water it becomes a powerful water-plug to stop pressure leaks. </a:t>
            </a:r>
            <a:r>
              <a:rPr lang="en-PH" sz="1400" dirty="0"/>
              <a:t> </a:t>
            </a:r>
            <a:endParaRPr lang="en-US" sz="1400" dirty="0"/>
          </a:p>
        </p:txBody>
      </p:sp>
      <p:sp>
        <p:nvSpPr>
          <p:cNvPr id="39" name="TextBox 38"/>
          <p:cNvSpPr txBox="1"/>
          <p:nvPr/>
        </p:nvSpPr>
        <p:spPr>
          <a:xfrm>
            <a:off x="1772816" y="7761312"/>
            <a:ext cx="2160240" cy="369332"/>
          </a:xfrm>
          <a:prstGeom prst="rect">
            <a:avLst/>
          </a:prstGeom>
          <a:noFill/>
        </p:spPr>
        <p:txBody>
          <a:bodyPr wrap="square" rtlCol="0">
            <a:spAutoFit/>
          </a:bodyPr>
          <a:lstStyle/>
          <a:p>
            <a:pPr algn="ctr"/>
            <a:r>
              <a:rPr lang="en-US" b="1" dirty="0">
                <a:solidFill>
                  <a:srgbClr val="C00000"/>
                </a:solidFill>
              </a:rPr>
              <a:t>CONTITE PLUG</a:t>
            </a:r>
            <a:endParaRPr lang="en-PH" b="1" dirty="0">
              <a:solidFill>
                <a:srgbClr val="C00000"/>
              </a:solidFill>
            </a:endParaRPr>
          </a:p>
        </p:txBody>
      </p:sp>
      <p:sp>
        <p:nvSpPr>
          <p:cNvPr id="40" name="Rectangle 39"/>
          <p:cNvSpPr/>
          <p:nvPr/>
        </p:nvSpPr>
        <p:spPr>
          <a:xfrm>
            <a:off x="1988838" y="8841432"/>
            <a:ext cx="4248473" cy="738664"/>
          </a:xfrm>
          <a:prstGeom prst="rect">
            <a:avLst/>
          </a:prstGeom>
        </p:spPr>
        <p:txBody>
          <a:bodyPr wrap="square">
            <a:spAutoFit/>
          </a:bodyPr>
          <a:lstStyle/>
          <a:p>
            <a:pPr lvl="0"/>
            <a:r>
              <a:rPr lang="en-US" sz="1400" dirty="0">
                <a:solidFill>
                  <a:prstClr val="black"/>
                </a:solidFill>
              </a:rPr>
              <a:t>Uses include to stop pressure and seepage leaks through concrete and rocks in: joints, culverts, basements, tunnels, dams, pools, subways etc.</a:t>
            </a:r>
          </a:p>
        </p:txBody>
      </p:sp>
      <p:sp>
        <p:nvSpPr>
          <p:cNvPr id="2" name="TextBox 1"/>
          <p:cNvSpPr txBox="1"/>
          <p:nvPr/>
        </p:nvSpPr>
        <p:spPr>
          <a:xfrm>
            <a:off x="2" y="911260"/>
            <a:ext cx="6857998" cy="369332"/>
          </a:xfrm>
          <a:prstGeom prst="rect">
            <a:avLst/>
          </a:prstGeom>
          <a:noFill/>
        </p:spPr>
        <p:txBody>
          <a:bodyPr wrap="square" rtlCol="0">
            <a:spAutoFit/>
          </a:bodyPr>
          <a:lstStyle/>
          <a:p>
            <a:pPr algn="ctr"/>
            <a:r>
              <a:rPr lang="en-US" b="1" dirty="0">
                <a:solidFill>
                  <a:srgbClr val="C00000"/>
                </a:solidFill>
              </a:rPr>
              <a:t>FLEXIBLE CEMENTITIOUS</a:t>
            </a:r>
            <a:endParaRPr lang="en-PH" b="1" dirty="0">
              <a:solidFill>
                <a:srgbClr val="C00000"/>
              </a:solidFill>
            </a:endParaRPr>
          </a:p>
        </p:txBody>
      </p:sp>
      <p:sp>
        <p:nvSpPr>
          <p:cNvPr id="27" name="TextBox 26"/>
          <p:cNvSpPr txBox="1"/>
          <p:nvPr/>
        </p:nvSpPr>
        <p:spPr>
          <a:xfrm>
            <a:off x="-7962" y="4953000"/>
            <a:ext cx="6857998" cy="369332"/>
          </a:xfrm>
          <a:prstGeom prst="rect">
            <a:avLst/>
          </a:prstGeom>
          <a:noFill/>
        </p:spPr>
        <p:txBody>
          <a:bodyPr wrap="square" rtlCol="0">
            <a:spAutoFit/>
          </a:bodyPr>
          <a:lstStyle/>
          <a:p>
            <a:pPr algn="ctr"/>
            <a:r>
              <a:rPr lang="en-US" b="1" dirty="0">
                <a:solidFill>
                  <a:srgbClr val="C00000"/>
                </a:solidFill>
              </a:rPr>
              <a:t>CRYSTALLIZATION</a:t>
            </a:r>
            <a:endParaRPr lang="en-PH" b="1" dirty="0">
              <a:solidFill>
                <a:srgbClr val="C00000"/>
              </a:solidFill>
            </a:endParaRPr>
          </a:p>
        </p:txBody>
      </p:sp>
      <p:sp>
        <p:nvSpPr>
          <p:cNvPr id="28" name="TextBox 27"/>
          <p:cNvSpPr txBox="1"/>
          <p:nvPr/>
        </p:nvSpPr>
        <p:spPr>
          <a:xfrm>
            <a:off x="-27384" y="7329264"/>
            <a:ext cx="6857998" cy="369332"/>
          </a:xfrm>
          <a:prstGeom prst="rect">
            <a:avLst/>
          </a:prstGeom>
          <a:noFill/>
        </p:spPr>
        <p:txBody>
          <a:bodyPr wrap="square" rtlCol="0">
            <a:spAutoFit/>
          </a:bodyPr>
          <a:lstStyle/>
          <a:p>
            <a:pPr algn="ctr"/>
            <a:r>
              <a:rPr lang="en-US" b="1" dirty="0">
                <a:solidFill>
                  <a:srgbClr val="C00000"/>
                </a:solidFill>
              </a:rPr>
              <a:t>WATER PLUG</a:t>
            </a:r>
            <a:endParaRPr lang="en-PH" b="1" dirty="0">
              <a:solidFill>
                <a:srgbClr val="C00000"/>
              </a:solidFill>
            </a:endParaRPr>
          </a:p>
        </p:txBody>
      </p:sp>
    </p:spTree>
    <p:extLst>
      <p:ext uri="{BB962C8B-B14F-4D97-AF65-F5344CB8AC3E}">
        <p14:creationId xmlns:p14="http://schemas.microsoft.com/office/powerpoint/2010/main" val="2971145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0" y="5406534"/>
            <a:ext cx="685800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solidFill>
                  <a:schemeClr val="tx2">
                    <a:lumMod val="50000"/>
                  </a:schemeClr>
                </a:solidFill>
              </a:rPr>
              <a:t>HYDROPHILIC BENTONITE WATERSTOP (HYPERSEAL DB2519)</a:t>
            </a:r>
          </a:p>
        </p:txBody>
      </p:sp>
      <p:sp>
        <p:nvSpPr>
          <p:cNvPr id="11" name="TextBox 10"/>
          <p:cNvSpPr txBox="1"/>
          <p:nvPr/>
        </p:nvSpPr>
        <p:spPr>
          <a:xfrm>
            <a:off x="0" y="3256746"/>
            <a:ext cx="685800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solidFill>
                  <a:schemeClr val="tx2">
                    <a:lumMod val="50000"/>
                  </a:schemeClr>
                </a:solidFill>
              </a:rPr>
              <a:t>TORCH MEMBRANE (3MM &amp; 4.5KG) </a:t>
            </a:r>
          </a:p>
        </p:txBody>
      </p:sp>
      <p:sp>
        <p:nvSpPr>
          <p:cNvPr id="13" name="Rectangle 12"/>
          <p:cNvSpPr/>
          <p:nvPr/>
        </p:nvSpPr>
        <p:spPr>
          <a:xfrm>
            <a:off x="1744863" y="3719572"/>
            <a:ext cx="1938657" cy="369332"/>
          </a:xfrm>
          <a:prstGeom prst="rect">
            <a:avLst/>
          </a:prstGeom>
        </p:spPr>
        <p:txBody>
          <a:bodyPr wrap="square">
            <a:spAutoFit/>
          </a:bodyPr>
          <a:lstStyle/>
          <a:p>
            <a:r>
              <a:rPr lang="en-US" b="1" dirty="0"/>
              <a:t>BITUNIL - NILOBIT</a:t>
            </a:r>
          </a:p>
        </p:txBody>
      </p:sp>
      <p:sp>
        <p:nvSpPr>
          <p:cNvPr id="14" name="TextBox 13"/>
          <p:cNvSpPr txBox="1"/>
          <p:nvPr/>
        </p:nvSpPr>
        <p:spPr>
          <a:xfrm>
            <a:off x="1753948" y="4071481"/>
            <a:ext cx="4195332" cy="1169551"/>
          </a:xfrm>
          <a:prstGeom prst="rect">
            <a:avLst/>
          </a:prstGeom>
          <a:noFill/>
        </p:spPr>
        <p:txBody>
          <a:bodyPr wrap="square" rtlCol="0">
            <a:spAutoFit/>
          </a:bodyPr>
          <a:lstStyle/>
          <a:p>
            <a:r>
              <a:rPr lang="en-US" sz="1400" dirty="0"/>
              <a:t>Elastomeric waterproofing membranes manufactured in an advanced continuous calendaring process by saturating and coating a synthetic carrier with a waterproofing compound which is modified with APP modified Bitumen Polymers. </a:t>
            </a:r>
          </a:p>
        </p:txBody>
      </p:sp>
      <p:sp>
        <p:nvSpPr>
          <p:cNvPr id="17" name="TextBox 16"/>
          <p:cNvSpPr txBox="1"/>
          <p:nvPr/>
        </p:nvSpPr>
        <p:spPr>
          <a:xfrm>
            <a:off x="2" y="-87560"/>
            <a:ext cx="6857999" cy="1200329"/>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WATERPROOFING</a:t>
            </a:r>
          </a:p>
          <a:p>
            <a:pPr algn="ctr"/>
            <a:r>
              <a:rPr lang="en-US" altLang="ko-KR" b="1" i="1" dirty="0">
                <a:solidFill>
                  <a:schemeClr val="bg1"/>
                </a:solidFill>
              </a:rPr>
              <a:t>TORCH MEMBRANE &amp; BENTINITE WATERSTOP </a:t>
            </a:r>
            <a:br>
              <a:rPr lang="en-US" altLang="ko-KR" b="1" i="1" dirty="0">
                <a:solidFill>
                  <a:schemeClr val="bg1"/>
                </a:solidFill>
              </a:rPr>
            </a:br>
            <a:endParaRPr lang="ko-KR" altLang="en-US" b="1" i="1" dirty="0">
              <a:solidFill>
                <a:schemeClr val="bg1"/>
              </a:solidFill>
            </a:endParaRPr>
          </a:p>
        </p:txBody>
      </p:sp>
      <p:sp>
        <p:nvSpPr>
          <p:cNvPr id="5" name="Slide Number Placeholder 4"/>
          <p:cNvSpPr>
            <a:spLocks noGrp="1"/>
          </p:cNvSpPr>
          <p:nvPr>
            <p:ph type="sldNum" sz="quarter" idx="12"/>
          </p:nvPr>
        </p:nvSpPr>
        <p:spPr/>
        <p:txBody>
          <a:bodyPr/>
          <a:lstStyle/>
          <a:p>
            <a:fld id="{2752563D-ED78-490E-B838-C619A1B4A858}" type="slidenum">
              <a:rPr lang="en-US" smtClean="0"/>
              <a:t>17</a:t>
            </a:fld>
            <a:endParaRPr lang="en-US"/>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25" y="6324976"/>
            <a:ext cx="1256367" cy="114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208" y="7839288"/>
            <a:ext cx="4373072" cy="165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891" y="1208584"/>
            <a:ext cx="926417"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1772816" y="1064568"/>
            <a:ext cx="4320480" cy="738664"/>
          </a:xfrm>
          <a:prstGeom prst="rect">
            <a:avLst/>
          </a:prstGeom>
        </p:spPr>
        <p:txBody>
          <a:bodyPr wrap="square">
            <a:spAutoFit/>
          </a:bodyPr>
          <a:lstStyle/>
          <a:p>
            <a:r>
              <a:rPr lang="en-PH" b="1" dirty="0">
                <a:solidFill>
                  <a:schemeClr val="tx2">
                    <a:lumMod val="75000"/>
                  </a:schemeClr>
                </a:solidFill>
              </a:rPr>
              <a:t>VANDEX SUPER</a:t>
            </a:r>
          </a:p>
          <a:p>
            <a:r>
              <a:rPr lang="en-PH" sz="1200" dirty="0"/>
              <a:t>A cementitious, ready-mixed, in-depth </a:t>
            </a:r>
            <a:r>
              <a:rPr lang="en-PH" sz="1200" dirty="0" err="1"/>
              <a:t>waterproofer</a:t>
            </a:r>
            <a:r>
              <a:rPr lang="en-PH" sz="1200" dirty="0"/>
              <a:t>. VANDEX SUPER is based on grey Portland cement.</a:t>
            </a:r>
          </a:p>
        </p:txBody>
      </p:sp>
      <p:sp>
        <p:nvSpPr>
          <p:cNvPr id="22" name="Rectangle 21"/>
          <p:cNvSpPr/>
          <p:nvPr/>
        </p:nvSpPr>
        <p:spPr>
          <a:xfrm>
            <a:off x="1772816" y="1929245"/>
            <a:ext cx="4320480" cy="1261884"/>
          </a:xfrm>
          <a:prstGeom prst="rect">
            <a:avLst/>
          </a:prstGeom>
        </p:spPr>
        <p:txBody>
          <a:bodyPr wrap="square">
            <a:spAutoFit/>
          </a:bodyPr>
          <a:lstStyle/>
          <a:p>
            <a:r>
              <a:rPr lang="en-PH" sz="1600" b="1" dirty="0">
                <a:solidFill>
                  <a:schemeClr val="tx2">
                    <a:lumMod val="75000"/>
                  </a:schemeClr>
                </a:solidFill>
              </a:rPr>
              <a:t>Crystalline waterproofing </a:t>
            </a:r>
          </a:p>
          <a:p>
            <a:r>
              <a:rPr lang="en-PH" sz="1200" dirty="0"/>
              <a:t>• in-depth waterproofing and protection slurry </a:t>
            </a:r>
          </a:p>
          <a:p>
            <a:r>
              <a:rPr lang="en-PH" sz="1200" dirty="0"/>
              <a:t>• permanent active </a:t>
            </a:r>
          </a:p>
          <a:p>
            <a:r>
              <a:rPr lang="en-PH" sz="1200" dirty="0"/>
              <a:t>• applied to pressure or non-pressure concrete face </a:t>
            </a:r>
          </a:p>
          <a:p>
            <a:r>
              <a:rPr lang="en-PH" sz="1200" dirty="0"/>
              <a:t>• approved for drinking water structures </a:t>
            </a:r>
          </a:p>
          <a:p>
            <a:r>
              <a:rPr lang="en-PH" sz="1200" dirty="0"/>
              <a:t>• grey </a:t>
            </a:r>
          </a:p>
        </p:txBody>
      </p:sp>
      <p:sp>
        <p:nvSpPr>
          <p:cNvPr id="23" name="TextBox 22"/>
          <p:cNvSpPr txBox="1"/>
          <p:nvPr/>
        </p:nvSpPr>
        <p:spPr>
          <a:xfrm>
            <a:off x="1753948" y="6160874"/>
            <a:ext cx="4339348" cy="1600438"/>
          </a:xfrm>
          <a:prstGeom prst="rect">
            <a:avLst/>
          </a:prstGeom>
          <a:noFill/>
        </p:spPr>
        <p:txBody>
          <a:bodyPr wrap="square" rtlCol="0">
            <a:spAutoFit/>
          </a:bodyPr>
          <a:lstStyle/>
          <a:p>
            <a:r>
              <a:rPr lang="en-US" sz="1400" dirty="0"/>
              <a:t>A flexible butyl rubber and swellable clay waterproofing compound that swells upon contact with water to form a long-lasting compression seal in non-moving concrete joints. HYPER STOP is used primarily for foundation walls slabs, slabs-on-grade, precast wall panels, manholes, pipe connections, box culverts, utility and burial vaults, wet wells, and potable water tanks.</a:t>
            </a:r>
          </a:p>
        </p:txBody>
      </p:sp>
      <p:sp>
        <p:nvSpPr>
          <p:cNvPr id="24" name="Rectangle 23"/>
          <p:cNvSpPr/>
          <p:nvPr/>
        </p:nvSpPr>
        <p:spPr>
          <a:xfrm>
            <a:off x="1772816" y="5807804"/>
            <a:ext cx="2304256" cy="369332"/>
          </a:xfrm>
          <a:prstGeom prst="rect">
            <a:avLst/>
          </a:prstGeom>
        </p:spPr>
        <p:txBody>
          <a:bodyPr wrap="square">
            <a:spAutoFit/>
          </a:bodyPr>
          <a:lstStyle/>
          <a:p>
            <a:r>
              <a:rPr lang="en-US" b="1" dirty="0"/>
              <a:t>HYPERSEAL DB2519</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377" y="3764285"/>
            <a:ext cx="381114" cy="1476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253" y="3719573"/>
            <a:ext cx="371475" cy="150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nvSpPr>
        <p:spPr>
          <a:xfrm>
            <a:off x="3650583" y="3719572"/>
            <a:ext cx="2298697" cy="369332"/>
          </a:xfrm>
          <a:prstGeom prst="rect">
            <a:avLst/>
          </a:prstGeom>
        </p:spPr>
        <p:txBody>
          <a:bodyPr wrap="square">
            <a:spAutoFit/>
          </a:bodyPr>
          <a:lstStyle/>
          <a:p>
            <a:r>
              <a:rPr lang="en-US" b="1" dirty="0"/>
              <a:t>ODE – OPAL OP 400</a:t>
            </a:r>
          </a:p>
        </p:txBody>
      </p:sp>
    </p:spTree>
    <p:extLst>
      <p:ext uri="{BB962C8B-B14F-4D97-AF65-F5344CB8AC3E}">
        <p14:creationId xmlns:p14="http://schemas.microsoft.com/office/powerpoint/2010/main" val="1487266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77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016" y="4736976"/>
            <a:ext cx="1265305" cy="117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18" y="992560"/>
            <a:ext cx="1010098" cy="170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186" y="2864768"/>
            <a:ext cx="1029631" cy="1537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descr="Image result for SWDM 1000 INJECTION MACH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4425" y="6435164"/>
            <a:ext cx="1342407" cy="14150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69624" y="6537176"/>
            <a:ext cx="2902927" cy="126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633" y="8265368"/>
            <a:ext cx="1315199" cy="130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29194" y="8121352"/>
            <a:ext cx="2688038" cy="144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2" y="-87560"/>
            <a:ext cx="6857999" cy="1200329"/>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WATERPROOFING</a:t>
            </a:r>
          </a:p>
          <a:p>
            <a:pPr algn="ctr"/>
            <a:r>
              <a:rPr lang="en-US" altLang="ko-KR" b="1" i="1" dirty="0">
                <a:solidFill>
                  <a:schemeClr val="bg1"/>
                </a:solidFill>
              </a:rPr>
              <a:t>PU &amp; EPOXY INJECTION </a:t>
            </a:r>
            <a:br>
              <a:rPr lang="en-US" altLang="ko-KR" b="1" i="1" dirty="0">
                <a:solidFill>
                  <a:schemeClr val="bg1"/>
                </a:solidFill>
              </a:rPr>
            </a:br>
            <a:endParaRPr lang="ko-KR" altLang="en-US" b="1" i="1" dirty="0">
              <a:solidFill>
                <a:schemeClr val="bg1"/>
              </a:solidFill>
            </a:endParaRPr>
          </a:p>
        </p:txBody>
      </p:sp>
      <p:sp>
        <p:nvSpPr>
          <p:cNvPr id="15" name="Slide Number Placeholder 14"/>
          <p:cNvSpPr>
            <a:spLocks noGrp="1"/>
          </p:cNvSpPr>
          <p:nvPr>
            <p:ph type="sldNum" sz="quarter" idx="12"/>
          </p:nvPr>
        </p:nvSpPr>
        <p:spPr/>
        <p:txBody>
          <a:bodyPr/>
          <a:lstStyle/>
          <a:p>
            <a:fld id="{2752563D-ED78-490E-B838-C619A1B4A858}" type="slidenum">
              <a:rPr lang="en-US" smtClean="0"/>
              <a:t>18</a:t>
            </a:fld>
            <a:endParaRPr lang="en-US"/>
          </a:p>
        </p:txBody>
      </p:sp>
      <p:sp>
        <p:nvSpPr>
          <p:cNvPr id="2" name="TextBox 1"/>
          <p:cNvSpPr txBox="1"/>
          <p:nvPr/>
        </p:nvSpPr>
        <p:spPr>
          <a:xfrm>
            <a:off x="2132856" y="920552"/>
            <a:ext cx="4104456" cy="1877437"/>
          </a:xfrm>
          <a:prstGeom prst="rect">
            <a:avLst/>
          </a:prstGeom>
          <a:noFill/>
        </p:spPr>
        <p:txBody>
          <a:bodyPr wrap="square" rtlCol="0">
            <a:spAutoFit/>
          </a:bodyPr>
          <a:lstStyle/>
          <a:p>
            <a:r>
              <a:rPr lang="en-US" sz="1600" b="1" dirty="0"/>
              <a:t>CRACKSEAL SW-PU200 </a:t>
            </a:r>
            <a:r>
              <a:rPr lang="en-US" sz="1400" dirty="0"/>
              <a:t>is a single component moisture curing polyurethane expandable injection foam ideally suitable for water cut-off in wet dynamic cracks and joints. It is designed for concrete crack and joint waterproofing applications as commonly found in most concrete and masonry structures such as parking garages, basements, elevator shafts, pools and planters,</a:t>
            </a:r>
            <a:endParaRPr lang="en-PH" sz="1400" dirty="0"/>
          </a:p>
        </p:txBody>
      </p:sp>
      <p:sp>
        <p:nvSpPr>
          <p:cNvPr id="16" name="TextBox 15"/>
          <p:cNvSpPr txBox="1"/>
          <p:nvPr/>
        </p:nvSpPr>
        <p:spPr>
          <a:xfrm>
            <a:off x="2132856" y="2864768"/>
            <a:ext cx="4176464" cy="1631216"/>
          </a:xfrm>
          <a:prstGeom prst="rect">
            <a:avLst/>
          </a:prstGeom>
          <a:noFill/>
        </p:spPr>
        <p:txBody>
          <a:bodyPr wrap="square" rtlCol="0">
            <a:spAutoFit/>
          </a:bodyPr>
          <a:lstStyle/>
          <a:p>
            <a:r>
              <a:rPr lang="en-US" sz="1600" b="1" dirty="0"/>
              <a:t>CRACKSEAL SW-pu900 </a:t>
            </a:r>
            <a:r>
              <a:rPr lang="en-US" sz="1400" dirty="0"/>
              <a:t>is a low viscosity, two components, hydrophobic MDI polyurethane based resin on a MDI polyurethane. The product is 100% solids and solvent free. This high grade injection resin in designed for application in damp and dry cracks, unlike water activated products. It dose not need an moisture for the reaction.</a:t>
            </a:r>
            <a:endParaRPr lang="en-PH" sz="1400" dirty="0"/>
          </a:p>
        </p:txBody>
      </p:sp>
      <p:sp>
        <p:nvSpPr>
          <p:cNvPr id="17" name="TextBox 16"/>
          <p:cNvSpPr txBox="1"/>
          <p:nvPr/>
        </p:nvSpPr>
        <p:spPr>
          <a:xfrm>
            <a:off x="2132856" y="4592960"/>
            <a:ext cx="4320480" cy="1846659"/>
          </a:xfrm>
          <a:prstGeom prst="rect">
            <a:avLst/>
          </a:prstGeom>
          <a:noFill/>
        </p:spPr>
        <p:txBody>
          <a:bodyPr wrap="square" rtlCol="0">
            <a:spAutoFit/>
          </a:bodyPr>
          <a:lstStyle/>
          <a:p>
            <a:r>
              <a:rPr lang="en-US" sz="1600" b="1" dirty="0"/>
              <a:t>MEGACONFIX LV </a:t>
            </a:r>
            <a:r>
              <a:rPr lang="en-US" sz="1400" dirty="0"/>
              <a:t>is a two component adhesive system composed 100% solid epoxy that contains polyamide curing agent designed for the all around remedy of structural concrete defects and flaws particularly the repair of cracks by pressure injection. Aside from sealing cracks and crevices and filling voids, it can also be combined with fine aggregates or silica sand to result in an Epoxy Mortar for high strength grouting.</a:t>
            </a:r>
            <a:endParaRPr lang="en-PH" sz="1400" dirty="0"/>
          </a:p>
        </p:txBody>
      </p:sp>
    </p:spTree>
    <p:extLst>
      <p:ext uri="{BB962C8B-B14F-4D97-AF65-F5344CB8AC3E}">
        <p14:creationId xmlns:p14="http://schemas.microsoft.com/office/powerpoint/2010/main" val="443116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52" y="1352600"/>
            <a:ext cx="3401465" cy="197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53" y="3440832"/>
            <a:ext cx="3204356" cy="1877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016" y="1280593"/>
            <a:ext cx="3218577"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7012" y="3440284"/>
            <a:ext cx="3237234" cy="19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582" y="5507189"/>
            <a:ext cx="3380434" cy="170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09020" y="5456302"/>
            <a:ext cx="3204356" cy="164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92" y="7381056"/>
            <a:ext cx="1475347" cy="1604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810" y="7257256"/>
            <a:ext cx="1382308"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9031" y="7761312"/>
            <a:ext cx="1858052" cy="819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16194" y="7689304"/>
            <a:ext cx="1858052" cy="819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34309" y="1379022"/>
            <a:ext cx="1488557"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a:t>MACTAN NEW TOWN</a:t>
            </a:r>
            <a:endParaRPr lang="en-PH" sz="1050" b="1" dirty="0"/>
          </a:p>
        </p:txBody>
      </p:sp>
      <p:sp>
        <p:nvSpPr>
          <p:cNvPr id="16" name="Slide Number Placeholder 15"/>
          <p:cNvSpPr>
            <a:spLocks noGrp="1"/>
          </p:cNvSpPr>
          <p:nvPr>
            <p:ph type="sldNum" sz="quarter" idx="12"/>
          </p:nvPr>
        </p:nvSpPr>
        <p:spPr/>
        <p:txBody>
          <a:bodyPr/>
          <a:lstStyle/>
          <a:p>
            <a:fld id="{2752563D-ED78-490E-B838-C619A1B4A858}" type="slidenum">
              <a:rPr lang="en-US" smtClean="0"/>
              <a:t>19</a:t>
            </a:fld>
            <a:endParaRPr lang="en-US"/>
          </a:p>
        </p:txBody>
      </p:sp>
    </p:spTree>
    <p:extLst>
      <p:ext uri="{BB962C8B-B14F-4D97-AF65-F5344CB8AC3E}">
        <p14:creationId xmlns:p14="http://schemas.microsoft.com/office/powerpoint/2010/main" val="84966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861" y="1353218"/>
            <a:ext cx="6184112" cy="435504"/>
          </a:xfrm>
          <a:prstGeom prst="rect">
            <a:avLst/>
          </a:prstGeom>
          <a:noFill/>
        </p:spPr>
        <p:txBody>
          <a:bodyPr wrap="square" rtlCol="0">
            <a:spAutoFit/>
          </a:bodyPr>
          <a:lstStyle/>
          <a:p>
            <a:pPr marL="318135" indent="-318135"/>
            <a:r>
              <a:rPr lang="en-PH" sz="2230" dirty="0">
                <a:latin typeface="Arial Black" panose="020B0A04020102020204" pitchFamily="34" charset="0"/>
              </a:rPr>
              <a:t>Megatrends in brief:</a:t>
            </a:r>
          </a:p>
        </p:txBody>
      </p:sp>
      <p:sp>
        <p:nvSpPr>
          <p:cNvPr id="3" name="TextBox 2"/>
          <p:cNvSpPr txBox="1"/>
          <p:nvPr/>
        </p:nvSpPr>
        <p:spPr>
          <a:xfrm>
            <a:off x="620688" y="2432720"/>
            <a:ext cx="5616624" cy="5155257"/>
          </a:xfrm>
          <a:prstGeom prst="rect">
            <a:avLst/>
          </a:prstGeom>
          <a:noFill/>
        </p:spPr>
        <p:txBody>
          <a:bodyPr wrap="square" rtlCol="0">
            <a:spAutoFit/>
          </a:bodyPr>
          <a:lstStyle/>
          <a:p>
            <a:pPr algn="just" latinLnBrk="1">
              <a:lnSpc>
                <a:spcPct val="150000"/>
              </a:lnSpc>
            </a:pPr>
            <a:r>
              <a:rPr lang="en-US" sz="1400" b="1" dirty="0">
                <a:latin typeface="Arial" panose="020B0604020202020204" pitchFamily="34" charset="0"/>
                <a:cs typeface="Arial" panose="020B0604020202020204" pitchFamily="34" charset="0"/>
              </a:rPr>
              <a:t>Megatrends Chemical Solution </a:t>
            </a:r>
            <a:r>
              <a:rPr lang="en-US" sz="1400" b="1" dirty="0" err="1">
                <a:latin typeface="Arial" panose="020B0604020202020204" pitchFamily="34" charset="0"/>
                <a:cs typeface="Arial" panose="020B0604020202020204" pitchFamily="34" charset="0"/>
              </a:rPr>
              <a:t>Inc</a:t>
            </a:r>
            <a:r>
              <a:rPr lang="en-US" sz="1400" dirty="0">
                <a:latin typeface="Arial" panose="020B0604020202020204" pitchFamily="34" charset="0"/>
                <a:cs typeface="Arial" panose="020B0604020202020204" pitchFamily="34" charset="0"/>
              </a:rPr>
              <a:t> is in the field of importation and distribution of specialty construction chemicals such as </a:t>
            </a:r>
            <a:r>
              <a:rPr lang="en-US" sz="1400" b="1" dirty="0">
                <a:latin typeface="Arial" panose="020B0604020202020204" pitchFamily="34" charset="0"/>
                <a:cs typeface="Arial" panose="020B0604020202020204" pitchFamily="34" charset="0"/>
              </a:rPr>
              <a:t>General &amp; </a:t>
            </a:r>
          </a:p>
          <a:p>
            <a:pPr algn="just" latinLnBrk="1">
              <a:lnSpc>
                <a:spcPct val="150000"/>
              </a:lnSpc>
            </a:pPr>
            <a:r>
              <a:rPr lang="en-US" sz="1400" b="1" dirty="0">
                <a:latin typeface="Arial" panose="020B0604020202020204" pitchFamily="34" charset="0"/>
                <a:cs typeface="Arial" panose="020B0604020202020204" pitchFamily="34" charset="0"/>
              </a:rPr>
              <a:t>Structural Glazing, Waterproofing, Fireproofing and Construction adhesives &amp; Joint sealant. </a:t>
            </a:r>
          </a:p>
          <a:p>
            <a:pPr algn="just" latinLnBrk="1">
              <a:lnSpc>
                <a:spcPct val="150000"/>
              </a:lnSpc>
            </a:pPr>
            <a:r>
              <a:rPr lang="en-US" sz="1400" dirty="0">
                <a:latin typeface="Arial" panose="020B0604020202020204" pitchFamily="34" charset="0"/>
                <a:cs typeface="Arial" panose="020B0604020202020204" pitchFamily="34" charset="0"/>
              </a:rPr>
              <a:t> </a:t>
            </a:r>
          </a:p>
          <a:p>
            <a:pPr algn="just" latinLnBrk="1">
              <a:lnSpc>
                <a:spcPct val="150000"/>
              </a:lnSpc>
            </a:pPr>
            <a:r>
              <a:rPr lang="en-US" sz="1400" dirty="0">
                <a:latin typeface="Arial" panose="020B0604020202020204" pitchFamily="34" charset="0"/>
                <a:cs typeface="Arial" panose="020B0604020202020204" pitchFamily="34" charset="0"/>
              </a:rPr>
              <a:t>Our years of combined experience gives us confidence to served our valued customers and principals to represent global best brands from various manufacturer, countries like SOUTH KOREA, USA, GREECE, ITALY, SPAIN, TAIWAN and MALAYSIA…ETC </a:t>
            </a:r>
          </a:p>
          <a:p>
            <a:pPr algn="just" latinLnBrk="1"/>
            <a:endParaRPr lang="en-US" sz="1400" dirty="0">
              <a:latin typeface="Arial" panose="020B0604020202020204" pitchFamily="34" charset="0"/>
              <a:cs typeface="Arial" panose="020B0604020202020204" pitchFamily="34" charset="0"/>
            </a:endParaRPr>
          </a:p>
          <a:p>
            <a:pPr algn="just" latinLnBrk="1">
              <a:lnSpc>
                <a:spcPct val="150000"/>
              </a:lnSpc>
            </a:pPr>
            <a:r>
              <a:rPr lang="en-US" sz="1400" dirty="0">
                <a:latin typeface="Arial" panose="020B0604020202020204" pitchFamily="34" charset="0"/>
                <a:cs typeface="Arial" panose="020B0604020202020204" pitchFamily="34" charset="0"/>
              </a:rPr>
              <a:t>We have been accepted and embraced the new technology we have offered which we provided compelling solutions.</a:t>
            </a:r>
            <a:r>
              <a:rPr lang="en-US" altLang="ko-KR" sz="1400" dirty="0">
                <a:latin typeface="Arial" panose="020B0604020202020204" pitchFamily="34" charset="0"/>
                <a:cs typeface="Arial" panose="020B0604020202020204" pitchFamily="34" charset="0"/>
              </a:rPr>
              <a:t> Working with the biggest contractors and monumental projects in the Philippines, we were able to provide innovative solutions which was initially unusual, far different from conventional products  and procedure they knew but they eventually</a:t>
            </a:r>
            <a:endParaRPr lang="en-PH" sz="1400" dirty="0">
              <a:latin typeface="Arial" panose="020B0604020202020204" pitchFamily="34" charset="0"/>
              <a:cs typeface="Arial" panose="020B0604020202020204" pitchFamily="34" charset="0"/>
            </a:endParaRPr>
          </a:p>
        </p:txBody>
      </p:sp>
      <p:pic>
        <p:nvPicPr>
          <p:cNvPr id="5" name="그림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895" y="8769424"/>
            <a:ext cx="1648937" cy="360040"/>
          </a:xfrm>
          <a:prstGeom prst="rect">
            <a:avLst/>
          </a:prstGeom>
        </p:spPr>
      </p:pic>
      <p:pic>
        <p:nvPicPr>
          <p:cNvPr id="6"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1686" y="8541399"/>
            <a:ext cx="805267" cy="837346"/>
          </a:xfrm>
          <a:prstGeom prst="rect">
            <a:avLst/>
          </a:prstGeom>
        </p:spPr>
      </p:pic>
      <p:pic>
        <p:nvPicPr>
          <p:cNvPr id="7"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9120" y="8619408"/>
            <a:ext cx="2008844" cy="631814"/>
          </a:xfrm>
          <a:prstGeom prst="rect">
            <a:avLst/>
          </a:prstGeom>
        </p:spPr>
      </p:pic>
      <p:pic>
        <p:nvPicPr>
          <p:cNvPr id="8"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2976" y="8541399"/>
            <a:ext cx="1087712" cy="844235"/>
          </a:xfrm>
          <a:prstGeom prst="rect">
            <a:avLst/>
          </a:prstGeom>
        </p:spPr>
      </p:pic>
      <p:pic>
        <p:nvPicPr>
          <p:cNvPr id="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sp>
        <p:nvSpPr>
          <p:cNvPr id="9" name="Slide Number Placeholder 8"/>
          <p:cNvSpPr>
            <a:spLocks noGrp="1"/>
          </p:cNvSpPr>
          <p:nvPr>
            <p:ph type="sldNum" sz="quarter" idx="12"/>
          </p:nvPr>
        </p:nvSpPr>
        <p:spPr/>
        <p:txBody>
          <a:bodyPr/>
          <a:lstStyle/>
          <a:p>
            <a:fld id="{2752563D-ED78-490E-B838-C619A1B4A858}" type="slidenum">
              <a:rPr lang="en-US" smtClean="0"/>
              <a:t>2</a:t>
            </a:fld>
            <a:endParaRPr lang="en-US"/>
          </a:p>
        </p:txBody>
      </p:sp>
    </p:spTree>
    <p:extLst>
      <p:ext uri="{BB962C8B-B14F-4D97-AF65-F5344CB8AC3E}">
        <p14:creationId xmlns:p14="http://schemas.microsoft.com/office/powerpoint/2010/main" val="351847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08" y="1199778"/>
            <a:ext cx="3316420"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828" y="1136576"/>
            <a:ext cx="3223145"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5" y="3303937"/>
            <a:ext cx="3316420" cy="163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6215" y="3264633"/>
            <a:ext cx="3223145" cy="168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407" y="5199870"/>
            <a:ext cx="3316420" cy="1759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5102" y="5167819"/>
            <a:ext cx="3180595" cy="180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632" y="7217432"/>
            <a:ext cx="1447180" cy="191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3974" y="7776914"/>
            <a:ext cx="2046815" cy="79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3052" y="7142373"/>
            <a:ext cx="1439537" cy="198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1172" y="7708850"/>
            <a:ext cx="1797413" cy="89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lide Number Placeholder 14"/>
          <p:cNvSpPr>
            <a:spLocks noGrp="1"/>
          </p:cNvSpPr>
          <p:nvPr>
            <p:ph type="sldNum" sz="quarter" idx="12"/>
          </p:nvPr>
        </p:nvSpPr>
        <p:spPr/>
        <p:txBody>
          <a:bodyPr/>
          <a:lstStyle/>
          <a:p>
            <a:fld id="{2752563D-ED78-490E-B838-C619A1B4A858}" type="slidenum">
              <a:rPr lang="en-US" smtClean="0"/>
              <a:t>20</a:t>
            </a:fld>
            <a:endParaRPr lang="en-US"/>
          </a:p>
        </p:txBody>
      </p:sp>
    </p:spTree>
    <p:extLst>
      <p:ext uri="{BB962C8B-B14F-4D97-AF65-F5344CB8AC3E}">
        <p14:creationId xmlns:p14="http://schemas.microsoft.com/office/powerpoint/2010/main" val="994019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808" y="1953924"/>
            <a:ext cx="1728193" cy="1080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168" y="1846043"/>
            <a:ext cx="1584176" cy="101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808" y="4570787"/>
            <a:ext cx="1728193" cy="1122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99" y="1575632"/>
            <a:ext cx="1361549" cy="184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3016" y="1496616"/>
            <a:ext cx="1400226" cy="194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099" y="4233212"/>
            <a:ext cx="1361549" cy="179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3016" y="4226687"/>
            <a:ext cx="1534742" cy="180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1168" y="4557035"/>
            <a:ext cx="1656184" cy="84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656" y="6693501"/>
            <a:ext cx="1393992" cy="1715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0808" y="6936501"/>
            <a:ext cx="1728193" cy="130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5024" y="6653206"/>
            <a:ext cx="1400227" cy="175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7758" y="7074786"/>
            <a:ext cx="1489594" cy="65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Slide Number Placeholder 16"/>
          <p:cNvSpPr>
            <a:spLocks noGrp="1"/>
          </p:cNvSpPr>
          <p:nvPr>
            <p:ph type="sldNum" sz="quarter" idx="12"/>
          </p:nvPr>
        </p:nvSpPr>
        <p:spPr/>
        <p:txBody>
          <a:bodyPr/>
          <a:lstStyle/>
          <a:p>
            <a:fld id="{2752563D-ED78-490E-B838-C619A1B4A858}" type="slidenum">
              <a:rPr lang="en-US" smtClean="0"/>
              <a:t>21</a:t>
            </a:fld>
            <a:endParaRPr lang="en-US"/>
          </a:p>
        </p:txBody>
      </p:sp>
    </p:spTree>
    <p:extLst>
      <p:ext uri="{BB962C8B-B14F-4D97-AF65-F5344CB8AC3E}">
        <p14:creationId xmlns:p14="http://schemas.microsoft.com/office/powerpoint/2010/main" val="3962197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FIRESTOPS</a:t>
            </a:r>
            <a:endParaRPr lang="ko-KR" altLang="en-US" b="1" i="1" dirty="0">
              <a:solidFill>
                <a:schemeClr val="bg1"/>
              </a:solidFill>
            </a:endParaRPr>
          </a:p>
        </p:txBody>
      </p:sp>
      <p:pic>
        <p:nvPicPr>
          <p:cNvPr id="7"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5104" y="8340772"/>
            <a:ext cx="1303595" cy="284636"/>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736" y="8152703"/>
            <a:ext cx="1368152" cy="688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4944" y="8058442"/>
            <a:ext cx="782990" cy="782990"/>
          </a:xfrm>
          <a:prstGeom prst="rect">
            <a:avLst/>
          </a:prstGeom>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752" y="3958313"/>
            <a:ext cx="4464496" cy="3442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2752563D-ED78-490E-B838-C619A1B4A858}" type="slidenum">
              <a:rPr lang="en-US" smtClean="0"/>
              <a:t>22</a:t>
            </a:fld>
            <a:endParaRPr lang="en-US"/>
          </a:p>
        </p:txBody>
      </p:sp>
      <p:pic>
        <p:nvPicPr>
          <p:cNvPr id="14" name="Content Placeholder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2776" y="1107505"/>
            <a:ext cx="4032448" cy="2693368"/>
          </a:xfrm>
          <a:prstGeom prst="rect">
            <a:avLst/>
          </a:prstGeom>
          <a:ln>
            <a:solidFill>
              <a:schemeClr val="accent1"/>
            </a:solidFill>
          </a:ln>
          <a:effectLst>
            <a:glow rad="228600">
              <a:schemeClr val="tx1">
                <a:alpha val="40000"/>
              </a:schemeClr>
            </a:glow>
            <a:softEdge rad="0"/>
          </a:effectLst>
          <a:scene3d>
            <a:camera prst="orthographicFront"/>
            <a:lightRig rig="threePt" dir="t"/>
          </a:scene3d>
          <a:sp3d>
            <a:bevelT w="0"/>
          </a:sp3d>
        </p:spPr>
      </p:pic>
      <p:sp>
        <p:nvSpPr>
          <p:cNvPr id="15" name="Rectangle 11"/>
          <p:cNvSpPr/>
          <p:nvPr/>
        </p:nvSpPr>
        <p:spPr>
          <a:xfrm>
            <a:off x="1268761" y="1863996"/>
            <a:ext cx="4429067" cy="856756"/>
          </a:xfrm>
          <a:prstGeom prst="rect">
            <a:avLst/>
          </a:prstGeom>
          <a:noFill/>
        </p:spPr>
        <p:txBody>
          <a:bodyPr wrap="square" lIns="72754" tIns="36377" rIns="72754" bIns="36377">
            <a:spAutoFit/>
          </a:bodyPr>
          <a:lstStyle/>
          <a:p>
            <a:pPr algn="ctr">
              <a:defRPr/>
            </a:pPr>
            <a:r>
              <a:rPr lang="en-US" sz="2545" b="1" dirty="0">
                <a:ln w="0"/>
                <a:solidFill>
                  <a:prstClr val="white"/>
                </a:solidFill>
                <a:effectLst>
                  <a:outerShdw blurRad="38100" dist="19050" dir="2700000" algn="tl" rotWithShape="0">
                    <a:prstClr val="black">
                      <a:alpha val="40000"/>
                    </a:prstClr>
                  </a:outerShdw>
                </a:effectLst>
                <a:latin typeface="Arial Black" panose="020B0A04020102020204" pitchFamily="34" charset="0"/>
                <a:cs typeface="Arial" panose="020B0604020202020204" pitchFamily="34" charset="0"/>
              </a:rPr>
              <a:t>Firestop            </a:t>
            </a:r>
          </a:p>
          <a:p>
            <a:pPr algn="ctr">
              <a:defRPr/>
            </a:pPr>
            <a:r>
              <a:rPr lang="en-US" sz="2545" b="1" dirty="0">
                <a:ln w="0"/>
                <a:solidFill>
                  <a:prstClr val="white"/>
                </a:solidFill>
                <a:effectLst>
                  <a:outerShdw blurRad="38100" dist="19050" dir="2700000" algn="tl" rotWithShape="0">
                    <a:prstClr val="black">
                      <a:alpha val="40000"/>
                    </a:prstClr>
                  </a:outerShdw>
                </a:effectLst>
                <a:latin typeface="Arial Black" panose="020B0A04020102020204" pitchFamily="34" charset="0"/>
                <a:cs typeface="Arial" panose="020B0604020202020204" pitchFamily="34" charset="0"/>
              </a:rPr>
              <a:t>Solution</a:t>
            </a:r>
          </a:p>
        </p:txBody>
      </p:sp>
    </p:spTree>
    <p:extLst>
      <p:ext uri="{BB962C8B-B14F-4D97-AF65-F5344CB8AC3E}">
        <p14:creationId xmlns:p14="http://schemas.microsoft.com/office/powerpoint/2010/main" val="86790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DSC_00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534" y="7213218"/>
            <a:ext cx="2664851" cy="17722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SC_003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5024" y="7213218"/>
            <a:ext cx="2664296" cy="17718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FIRESTOPS</a:t>
            </a:r>
            <a:endParaRPr lang="ko-KR" altLang="en-US" b="1" i="1" dirty="0">
              <a:solidFill>
                <a:schemeClr val="bg1"/>
              </a:solidFill>
            </a:endParaRPr>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34" y="2433811"/>
            <a:ext cx="857250"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7285" y="2286002"/>
            <a:ext cx="4812035" cy="42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347" y="1280592"/>
            <a:ext cx="5172075" cy="70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2752563D-ED78-490E-B838-C619A1B4A858}" type="slidenum">
              <a:rPr lang="en-US" smtClean="0"/>
              <a:t>23</a:t>
            </a:fld>
            <a:endParaRPr lang="en-US"/>
          </a:p>
        </p:txBody>
      </p:sp>
    </p:spTree>
    <p:extLst>
      <p:ext uri="{BB962C8B-B14F-4D97-AF65-F5344CB8AC3E}">
        <p14:creationId xmlns:p14="http://schemas.microsoft.com/office/powerpoint/2010/main" val="3327651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12" y="7098598"/>
            <a:ext cx="2448272" cy="1958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482" y="7098135"/>
            <a:ext cx="2598802" cy="195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720" y="2024126"/>
            <a:ext cx="5112568" cy="436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389" y="1184306"/>
            <a:ext cx="5120899" cy="67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2752563D-ED78-490E-B838-C619A1B4A858}" type="slidenum">
              <a:rPr lang="en-US" smtClean="0"/>
              <a:t>24</a:t>
            </a:fld>
            <a:endParaRPr lang="en-US"/>
          </a:p>
        </p:txBody>
      </p:sp>
    </p:spTree>
    <p:extLst>
      <p:ext uri="{BB962C8B-B14F-4D97-AF65-F5344CB8AC3E}">
        <p14:creationId xmlns:p14="http://schemas.microsoft.com/office/powerpoint/2010/main" val="184550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그림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7714" y="2540820"/>
            <a:ext cx="2736308" cy="935923"/>
          </a:xfrm>
          <a:prstGeom prst="rect">
            <a:avLst/>
          </a:prstGeom>
        </p:spPr>
      </p:pic>
      <p:sp>
        <p:nvSpPr>
          <p:cNvPr id="10" name="TextBox 9"/>
          <p:cNvSpPr txBox="1"/>
          <p:nvPr/>
        </p:nvSpPr>
        <p:spPr>
          <a:xfrm>
            <a:off x="43769" y="848544"/>
            <a:ext cx="6697599" cy="400110"/>
          </a:xfrm>
          <a:prstGeom prst="rect">
            <a:avLst/>
          </a:prstGeom>
          <a:noFill/>
        </p:spPr>
        <p:txBody>
          <a:bodyPr wrap="square" rtlCol="0">
            <a:spAutoFit/>
          </a:bodyPr>
          <a:lstStyle/>
          <a:p>
            <a:pPr algn="ctr"/>
            <a:r>
              <a:rPr lang="en-US" sz="2000" b="1" dirty="0">
                <a:solidFill>
                  <a:schemeClr val="accent2">
                    <a:lumMod val="50000"/>
                  </a:schemeClr>
                </a:solidFill>
                <a:latin typeface="Arial Narrow" pitchFamily="34" charset="0"/>
              </a:rPr>
              <a:t>DYMONIC 100</a:t>
            </a:r>
          </a:p>
        </p:txBody>
      </p:sp>
      <p:sp>
        <p:nvSpPr>
          <p:cNvPr id="14" name="TextBox 13"/>
          <p:cNvSpPr txBox="1"/>
          <p:nvPr/>
        </p:nvSpPr>
        <p:spPr>
          <a:xfrm>
            <a:off x="1528402" y="3497158"/>
            <a:ext cx="4996942" cy="1815882"/>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cs typeface="Arial" panose="020B0604020202020204" pitchFamily="34" charset="0"/>
              </a:rPr>
              <a:t>ASTM C920 Type S, Grade NS, Use NT,T,M,A,O,I</a:t>
            </a:r>
          </a:p>
          <a:p>
            <a:pPr marL="285750" indent="-285750">
              <a:buFont typeface="Arial" panose="020B0604020202020204" pitchFamily="34" charset="0"/>
              <a:buChar char="•"/>
            </a:pPr>
            <a:r>
              <a:rPr lang="en-US" altLang="ko-KR" sz="1400" dirty="0" err="1">
                <a:cs typeface="Arial" panose="020B0604020202020204" pitchFamily="34" charset="0"/>
              </a:rPr>
              <a:t>U.S.Federal</a:t>
            </a:r>
            <a:r>
              <a:rPr lang="en-US" altLang="ko-KR" sz="1400" dirty="0">
                <a:cs typeface="Arial" panose="020B0604020202020204" pitchFamily="34" charset="0"/>
              </a:rPr>
              <a:t> Specs TT-S-00230C, Class A, Type II</a:t>
            </a:r>
          </a:p>
          <a:p>
            <a:pPr marL="285750" indent="-285750">
              <a:buFont typeface="Arial" panose="020B0604020202020204" pitchFamily="34" charset="0"/>
              <a:buChar char="•"/>
            </a:pPr>
            <a:r>
              <a:rPr lang="en-US" altLang="ko-KR" sz="1400" dirty="0">
                <a:cs typeface="Arial" panose="020B0604020202020204" pitchFamily="34" charset="0"/>
              </a:rPr>
              <a:t>CAN/CGSB-19,13-M87</a:t>
            </a:r>
          </a:p>
          <a:p>
            <a:pPr marL="285750" indent="-285750">
              <a:buFont typeface="Arial" panose="020B0604020202020204" pitchFamily="34" charset="0"/>
              <a:buChar char="•"/>
            </a:pPr>
            <a:r>
              <a:rPr lang="en-US" altLang="ko-KR" sz="1400" dirty="0" err="1">
                <a:cs typeface="Arial" panose="020B0604020202020204" pitchFamily="34" charset="0"/>
              </a:rPr>
              <a:t>Intn’l</a:t>
            </a:r>
            <a:r>
              <a:rPr lang="en-US" altLang="ko-KR" sz="1400" dirty="0">
                <a:cs typeface="Arial" panose="020B0604020202020204" pitchFamily="34" charset="0"/>
              </a:rPr>
              <a:t> Code Council(ICC) Sect R703.8 Flashing</a:t>
            </a:r>
          </a:p>
          <a:p>
            <a:pPr marL="285750" indent="-285750">
              <a:buFont typeface="Arial" panose="020B0604020202020204" pitchFamily="34" charset="0"/>
              <a:buChar char="•"/>
            </a:pPr>
            <a:r>
              <a:rPr lang="en-US" altLang="ko-KR" sz="1400" dirty="0">
                <a:cs typeface="Arial" panose="020B0604020202020204" pitchFamily="34" charset="0"/>
              </a:rPr>
              <a:t>AAMA 714-15</a:t>
            </a:r>
          </a:p>
          <a:p>
            <a:pPr marL="285750" indent="-285750">
              <a:buFont typeface="Arial" panose="020B0604020202020204" pitchFamily="34" charset="0"/>
              <a:buChar char="•"/>
            </a:pPr>
            <a:r>
              <a:rPr lang="en-US" altLang="ko-KR" sz="1400" dirty="0">
                <a:cs typeface="Arial" panose="020B0604020202020204" pitchFamily="34" charset="0"/>
              </a:rPr>
              <a:t>NFPA(National Fire Protection Association) 285 listed Component</a:t>
            </a:r>
          </a:p>
          <a:p>
            <a:pPr marL="285750" indent="-285750">
              <a:buFont typeface="Arial" panose="020B0604020202020204" pitchFamily="34" charset="0"/>
              <a:buChar char="•"/>
            </a:pPr>
            <a:r>
              <a:rPr lang="en-US" altLang="ko-KR" sz="1400" dirty="0">
                <a:cs typeface="Arial" panose="020B0604020202020204" pitchFamily="34" charset="0"/>
              </a:rPr>
              <a:t>ASTM E-1966 (UL 2079)</a:t>
            </a:r>
          </a:p>
        </p:txBody>
      </p:sp>
      <p:sp>
        <p:nvSpPr>
          <p:cNvPr id="12" name="TextBox 11"/>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FIRESTOPS</a:t>
            </a:r>
            <a:endParaRPr lang="ko-KR" altLang="en-US" b="1" i="1" dirty="0">
              <a:solidFill>
                <a:schemeClr val="bg1"/>
              </a:solidFill>
            </a:endParaRPr>
          </a:p>
        </p:txBody>
      </p:sp>
      <p:sp>
        <p:nvSpPr>
          <p:cNvPr id="2" name="Slide Number Placeholder 1"/>
          <p:cNvSpPr>
            <a:spLocks noGrp="1"/>
          </p:cNvSpPr>
          <p:nvPr>
            <p:ph type="sldNum" sz="quarter" idx="12"/>
          </p:nvPr>
        </p:nvSpPr>
        <p:spPr/>
        <p:txBody>
          <a:bodyPr/>
          <a:lstStyle/>
          <a:p>
            <a:fld id="{2752563D-ED78-490E-B838-C619A1B4A858}" type="slidenum">
              <a:rPr lang="en-US" smtClean="0"/>
              <a:t>25</a:t>
            </a:fld>
            <a:endParaRPr lang="en-US"/>
          </a:p>
        </p:txBody>
      </p:sp>
      <p:sp>
        <p:nvSpPr>
          <p:cNvPr id="13" name="Rectangle 12"/>
          <p:cNvSpPr/>
          <p:nvPr/>
        </p:nvSpPr>
        <p:spPr>
          <a:xfrm>
            <a:off x="1528402" y="1384497"/>
            <a:ext cx="4739880" cy="1877437"/>
          </a:xfrm>
          <a:prstGeom prst="rect">
            <a:avLst/>
          </a:prstGeom>
        </p:spPr>
        <p:txBody>
          <a:bodyPr wrap="square">
            <a:spAutoFit/>
          </a:bodyPr>
          <a:lstStyle/>
          <a:p>
            <a:r>
              <a:rPr lang="en-PH" sz="2000" b="1" dirty="0">
                <a:solidFill>
                  <a:schemeClr val="accent5">
                    <a:lumMod val="75000"/>
                  </a:schemeClr>
                </a:solidFill>
              </a:rPr>
              <a:t>PRODUCT DESCRIPTION </a:t>
            </a:r>
          </a:p>
          <a:p>
            <a:r>
              <a:rPr lang="en-PH" sz="1600" dirty="0" err="1"/>
              <a:t>Dymonic</a:t>
            </a:r>
            <a:r>
              <a:rPr lang="en-PH" sz="1600" dirty="0"/>
              <a:t>® 100 is a single-component, medium-modulus, non-sag polyurethane sealant. </a:t>
            </a:r>
            <a:r>
              <a:rPr lang="en-PH" sz="1600" dirty="0" err="1"/>
              <a:t>Dymonic</a:t>
            </a:r>
            <a:r>
              <a:rPr lang="en-PH" sz="1600" dirty="0"/>
              <a:t> 100 offers a high-performance, high movement, durable, flexible seal that performs excellently in moving joints and exhibits tenacious adhesion to substrates once fully cured. </a:t>
            </a:r>
          </a:p>
        </p:txBody>
      </p:sp>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36" y="6117613"/>
            <a:ext cx="1311064" cy="1143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3768" y="5745088"/>
            <a:ext cx="6697599" cy="400110"/>
          </a:xfrm>
          <a:prstGeom prst="rect">
            <a:avLst/>
          </a:prstGeom>
          <a:noFill/>
        </p:spPr>
        <p:txBody>
          <a:bodyPr wrap="square" rtlCol="0">
            <a:spAutoFit/>
          </a:bodyPr>
          <a:lstStyle/>
          <a:p>
            <a:pPr algn="ctr"/>
            <a:r>
              <a:rPr lang="en-PH" sz="2000" b="1" dirty="0">
                <a:solidFill>
                  <a:schemeClr val="accent2">
                    <a:lumMod val="50000"/>
                  </a:schemeClr>
                </a:solidFill>
                <a:latin typeface="Arial Narrow" panose="020B0606020202030204" pitchFamily="34" charset="0"/>
              </a:rPr>
              <a:t>TREMSTOP® ACRYLIC</a:t>
            </a:r>
            <a:endParaRPr lang="en-US" sz="2000" b="1" dirty="0">
              <a:solidFill>
                <a:schemeClr val="accent2">
                  <a:lumMod val="50000"/>
                </a:schemeClr>
              </a:solidFill>
              <a:latin typeface="Arial Narrow" pitchFamily="34" charset="0"/>
            </a:endParaRPr>
          </a:p>
        </p:txBody>
      </p:sp>
      <p:sp>
        <p:nvSpPr>
          <p:cNvPr id="17" name="Rectangle 16"/>
          <p:cNvSpPr/>
          <p:nvPr/>
        </p:nvSpPr>
        <p:spPr>
          <a:xfrm>
            <a:off x="1528403" y="6177136"/>
            <a:ext cx="4996942" cy="1138773"/>
          </a:xfrm>
          <a:prstGeom prst="rect">
            <a:avLst/>
          </a:prstGeom>
        </p:spPr>
        <p:txBody>
          <a:bodyPr wrap="square">
            <a:spAutoFit/>
          </a:bodyPr>
          <a:lstStyle/>
          <a:p>
            <a:r>
              <a:rPr lang="en-PH" sz="2000" b="1" dirty="0">
                <a:solidFill>
                  <a:schemeClr val="accent5">
                    <a:lumMod val="50000"/>
                  </a:schemeClr>
                </a:solidFill>
              </a:rPr>
              <a:t>PRODUCT DESCRIPTION </a:t>
            </a:r>
          </a:p>
          <a:p>
            <a:r>
              <a:rPr lang="en-PH" sz="1600" dirty="0" err="1"/>
              <a:t>TREMstop</a:t>
            </a:r>
            <a:r>
              <a:rPr lang="en-PH" sz="1600" dirty="0"/>
              <a:t>® Acrylic is a </a:t>
            </a:r>
            <a:r>
              <a:rPr lang="en-PH" sz="1600" dirty="0" err="1"/>
              <a:t>gunnable</a:t>
            </a:r>
            <a:r>
              <a:rPr lang="en-PH" sz="1600" dirty="0"/>
              <a:t>, acrylic latex sealant designed for use in </a:t>
            </a:r>
            <a:r>
              <a:rPr lang="en-PH" sz="1600" dirty="0" err="1"/>
              <a:t>firestopping</a:t>
            </a:r>
            <a:r>
              <a:rPr lang="en-PH" sz="1600" dirty="0"/>
              <a:t> applications, including both joints and through penetrations.</a:t>
            </a:r>
          </a:p>
        </p:txBody>
      </p:sp>
      <p:sp>
        <p:nvSpPr>
          <p:cNvPr id="18" name="Rectangle 17"/>
          <p:cNvSpPr/>
          <p:nvPr/>
        </p:nvSpPr>
        <p:spPr>
          <a:xfrm>
            <a:off x="1528403" y="7601614"/>
            <a:ext cx="4996942" cy="1815882"/>
          </a:xfrm>
          <a:prstGeom prst="rect">
            <a:avLst/>
          </a:prstGeom>
        </p:spPr>
        <p:txBody>
          <a:bodyPr wrap="square">
            <a:spAutoFit/>
          </a:bodyPr>
          <a:lstStyle/>
          <a:p>
            <a:pPr marL="171450" indent="-171450">
              <a:buFont typeface="Arial" panose="020B0604020202020204" pitchFamily="34" charset="0"/>
              <a:buChar char="•"/>
            </a:pPr>
            <a:r>
              <a:rPr lang="en-PH" sz="1400" dirty="0">
                <a:cs typeface="Arial" panose="020B0604020202020204" pitchFamily="34" charset="0"/>
              </a:rPr>
              <a:t>UL 1479 (ASTM E814)  </a:t>
            </a:r>
          </a:p>
          <a:p>
            <a:pPr marL="171450" indent="-171450">
              <a:buFont typeface="Arial" panose="020B0604020202020204" pitchFamily="34" charset="0"/>
              <a:buChar char="•"/>
            </a:pPr>
            <a:r>
              <a:rPr lang="en-PH" sz="1400" dirty="0">
                <a:cs typeface="Arial" panose="020B0604020202020204" pitchFamily="34" charset="0"/>
              </a:rPr>
              <a:t>UL 263 (ASTM E119)  </a:t>
            </a:r>
          </a:p>
          <a:p>
            <a:pPr marL="171450" indent="-171450">
              <a:buFont typeface="Arial" panose="020B0604020202020204" pitchFamily="34" charset="0"/>
              <a:buChar char="•"/>
            </a:pPr>
            <a:r>
              <a:rPr lang="en-PH" sz="1400" dirty="0">
                <a:cs typeface="Arial" panose="020B0604020202020204" pitchFamily="34" charset="0"/>
              </a:rPr>
              <a:t>UL 723 (ASTM E84) </a:t>
            </a:r>
          </a:p>
          <a:p>
            <a:pPr marL="171450" indent="-171450">
              <a:buFont typeface="Arial" panose="020B0604020202020204" pitchFamily="34" charset="0"/>
              <a:buChar char="•"/>
            </a:pPr>
            <a:r>
              <a:rPr lang="en-PH" sz="1400" dirty="0">
                <a:cs typeface="Arial" panose="020B0604020202020204" pitchFamily="34" charset="0"/>
              </a:rPr>
              <a:t>UL 2079 (ASTM E1966)  </a:t>
            </a:r>
          </a:p>
          <a:p>
            <a:pPr marL="171450" indent="-171450">
              <a:buFont typeface="Arial" panose="020B0604020202020204" pitchFamily="34" charset="0"/>
              <a:buChar char="•"/>
            </a:pPr>
            <a:r>
              <a:rPr lang="en-PH" sz="1400" dirty="0">
                <a:cs typeface="Arial" panose="020B0604020202020204" pitchFamily="34" charset="0"/>
              </a:rPr>
              <a:t>ASTM E1399  </a:t>
            </a:r>
          </a:p>
          <a:p>
            <a:pPr marL="171450" indent="-171450">
              <a:buFont typeface="Arial" panose="020B0604020202020204" pitchFamily="34" charset="0"/>
              <a:buChar char="•"/>
            </a:pPr>
            <a:r>
              <a:rPr lang="en-PH" sz="1400" dirty="0">
                <a:cs typeface="Arial" panose="020B0604020202020204" pitchFamily="34" charset="0"/>
              </a:rPr>
              <a:t>ASTM E90  </a:t>
            </a:r>
          </a:p>
          <a:p>
            <a:pPr marL="171450" indent="-171450">
              <a:buFont typeface="Arial" panose="020B0604020202020204" pitchFamily="34" charset="0"/>
              <a:buChar char="•"/>
            </a:pPr>
            <a:r>
              <a:rPr lang="en-PH" sz="1400" dirty="0">
                <a:cs typeface="Arial" panose="020B0604020202020204" pitchFamily="34" charset="0"/>
              </a:rPr>
              <a:t>CAN/ULC-S115  </a:t>
            </a:r>
          </a:p>
          <a:p>
            <a:pPr marL="171450" indent="-171450">
              <a:buFont typeface="Arial" panose="020B0604020202020204" pitchFamily="34" charset="0"/>
              <a:buChar char="•"/>
            </a:pPr>
            <a:r>
              <a:rPr lang="en-PH" sz="1400" dirty="0">
                <a:cs typeface="Arial" panose="020B0604020202020204" pitchFamily="34" charset="0"/>
              </a:rPr>
              <a:t>CAN/ULC-S101</a:t>
            </a:r>
          </a:p>
        </p:txBody>
      </p:sp>
    </p:spTree>
    <p:extLst>
      <p:ext uri="{BB962C8B-B14F-4D97-AF65-F5344CB8AC3E}">
        <p14:creationId xmlns:p14="http://schemas.microsoft.com/office/powerpoint/2010/main" val="2651834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092" y="1171575"/>
            <a:ext cx="2970496" cy="1854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2163" y="1170992"/>
            <a:ext cx="2993181" cy="188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092" y="3238743"/>
            <a:ext cx="3009900" cy="1860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091" y="5268500"/>
            <a:ext cx="2858979" cy="1772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8329" y="3224808"/>
            <a:ext cx="2997015" cy="1874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1814" y="5271972"/>
            <a:ext cx="3038251" cy="176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71" y="7329264"/>
            <a:ext cx="3241658" cy="172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28329" y="7393779"/>
            <a:ext cx="3181350" cy="166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3016" y="7252186"/>
            <a:ext cx="1365371" cy="221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FIRESTOPS</a:t>
            </a:r>
            <a:endParaRPr lang="ko-KR" altLang="en-US" b="1" i="1" dirty="0">
              <a:solidFill>
                <a:schemeClr val="bg1"/>
              </a:solidFill>
            </a:endParaRPr>
          </a:p>
        </p:txBody>
      </p:sp>
      <p:sp>
        <p:nvSpPr>
          <p:cNvPr id="15" name="Slide Number Placeholder 14"/>
          <p:cNvSpPr>
            <a:spLocks noGrp="1"/>
          </p:cNvSpPr>
          <p:nvPr>
            <p:ph type="sldNum" sz="quarter" idx="12"/>
          </p:nvPr>
        </p:nvSpPr>
        <p:spPr/>
        <p:txBody>
          <a:bodyPr/>
          <a:lstStyle/>
          <a:p>
            <a:fld id="{2752563D-ED78-490E-B838-C619A1B4A858}" type="slidenum">
              <a:rPr lang="en-US" smtClean="0"/>
              <a:t>26</a:t>
            </a:fld>
            <a:endParaRPr lang="en-US"/>
          </a:p>
        </p:txBody>
      </p:sp>
    </p:spTree>
    <p:extLst>
      <p:ext uri="{BB962C8B-B14F-4D97-AF65-F5344CB8AC3E}">
        <p14:creationId xmlns:p14="http://schemas.microsoft.com/office/powerpoint/2010/main" val="319912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236" y="1258633"/>
            <a:ext cx="3218522" cy="175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60" y="1298310"/>
            <a:ext cx="3116332" cy="1710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3159695"/>
            <a:ext cx="3086050"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608" y="3136453"/>
            <a:ext cx="3003376" cy="196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1008" y="5165270"/>
            <a:ext cx="3140968" cy="194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0417" y="7409290"/>
            <a:ext cx="3076575" cy="1648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1008" y="7283824"/>
            <a:ext cx="3033737" cy="184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648" y="5221395"/>
            <a:ext cx="3024336" cy="2035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 y="21495"/>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FIRESTOPS</a:t>
            </a:r>
            <a:endParaRPr lang="ko-KR" altLang="en-US" b="1" i="1" dirty="0">
              <a:solidFill>
                <a:schemeClr val="bg1"/>
              </a:solidFill>
            </a:endParaRPr>
          </a:p>
        </p:txBody>
      </p:sp>
      <p:sp>
        <p:nvSpPr>
          <p:cNvPr id="14" name="Slide Number Placeholder 13"/>
          <p:cNvSpPr>
            <a:spLocks noGrp="1"/>
          </p:cNvSpPr>
          <p:nvPr>
            <p:ph type="sldNum" sz="quarter" idx="12"/>
          </p:nvPr>
        </p:nvSpPr>
        <p:spPr/>
        <p:txBody>
          <a:bodyPr/>
          <a:lstStyle/>
          <a:p>
            <a:fld id="{2752563D-ED78-490E-B838-C619A1B4A858}" type="slidenum">
              <a:rPr lang="en-US" smtClean="0"/>
              <a:t>27</a:t>
            </a:fld>
            <a:endParaRPr lang="en-US"/>
          </a:p>
        </p:txBody>
      </p:sp>
    </p:spTree>
    <p:extLst>
      <p:ext uri="{BB962C8B-B14F-4D97-AF65-F5344CB8AC3E}">
        <p14:creationId xmlns:p14="http://schemas.microsoft.com/office/powerpoint/2010/main" val="3768503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496" y="5565768"/>
            <a:ext cx="2141173" cy="739246"/>
          </a:xfrm>
          <a:prstGeom prst="rect">
            <a:avLst/>
          </a:prstGeom>
        </p:spPr>
      </p:pic>
      <p:pic>
        <p:nvPicPr>
          <p:cNvPr id="5" name="그림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3136" y="8227706"/>
            <a:ext cx="1057630" cy="757742"/>
          </a:xfrm>
          <a:prstGeom prst="rect">
            <a:avLst/>
          </a:prstGeom>
        </p:spPr>
      </p:pic>
      <p:pic>
        <p:nvPicPr>
          <p:cNvPr id="6" name="그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715" y="6933920"/>
            <a:ext cx="1972954" cy="397651"/>
          </a:xfrm>
          <a:prstGeom prst="rect">
            <a:avLst/>
          </a:prstGeom>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1270" y="5565768"/>
            <a:ext cx="1941946" cy="685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240" y="6826410"/>
            <a:ext cx="2120160" cy="61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0728" y="8302072"/>
            <a:ext cx="1429736" cy="68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CONSTRUCTION ADHESIVES &amp; JOINT SEALANT</a:t>
            </a:r>
            <a:endParaRPr lang="ko-KR" altLang="en-US" b="1" i="1" dirty="0">
              <a:solidFill>
                <a:schemeClr val="bg1"/>
              </a:solidFill>
            </a:endParaRPr>
          </a:p>
        </p:txBody>
      </p:sp>
      <p:sp>
        <p:nvSpPr>
          <p:cNvPr id="13" name="Slide Number Placeholder 12"/>
          <p:cNvSpPr>
            <a:spLocks noGrp="1"/>
          </p:cNvSpPr>
          <p:nvPr>
            <p:ph type="sldNum" sz="quarter" idx="12"/>
          </p:nvPr>
        </p:nvSpPr>
        <p:spPr/>
        <p:txBody>
          <a:bodyPr/>
          <a:lstStyle/>
          <a:p>
            <a:fld id="{2752563D-ED78-490E-B838-C619A1B4A858}" type="slidenum">
              <a:rPr lang="en-US" smtClean="0"/>
              <a:t>28</a:t>
            </a:fld>
            <a:endParaRPr lang="en-US"/>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8027" y="1756855"/>
            <a:ext cx="3861173" cy="2620081"/>
          </a:xfrm>
          <a:prstGeom prst="rect">
            <a:avLst/>
          </a:prstGeom>
          <a:effectLst>
            <a:glow rad="228600">
              <a:schemeClr val="tx1">
                <a:alpha val="40000"/>
              </a:schemeClr>
            </a:glow>
          </a:effectLst>
        </p:spPr>
      </p:pic>
      <p:sp>
        <p:nvSpPr>
          <p:cNvPr id="15" name="Rectangle 13"/>
          <p:cNvSpPr/>
          <p:nvPr/>
        </p:nvSpPr>
        <p:spPr>
          <a:xfrm>
            <a:off x="1268760" y="2331380"/>
            <a:ext cx="4032449" cy="1181460"/>
          </a:xfrm>
          <a:prstGeom prst="rect">
            <a:avLst/>
          </a:prstGeom>
          <a:noFill/>
        </p:spPr>
        <p:txBody>
          <a:bodyPr wrap="square" lIns="72754" tIns="36377" rIns="72754" bIns="36377">
            <a:spAutoFit/>
          </a:bodyPr>
          <a:lstStyle/>
          <a:p>
            <a:pPr algn="ctr">
              <a:defRPr/>
            </a:pPr>
            <a:r>
              <a:rPr lang="en-US" altLang="ko-KR" sz="2400" b="1" dirty="0">
                <a:solidFill>
                  <a:schemeClr val="bg1"/>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Construction Adhesive</a:t>
            </a:r>
          </a:p>
          <a:p>
            <a:pPr algn="ctr">
              <a:defRPr/>
            </a:pPr>
            <a:r>
              <a:rPr lang="en-US" altLang="ko-KR" sz="2400" b="1" dirty="0">
                <a:ln w="0"/>
                <a:solidFill>
                  <a:schemeClr val="bg1"/>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&amp;</a:t>
            </a:r>
          </a:p>
          <a:p>
            <a:pPr algn="ctr">
              <a:defRPr/>
            </a:pPr>
            <a:r>
              <a:rPr lang="en-US" altLang="ko-KR" sz="2400" b="1" dirty="0">
                <a:ln w="0"/>
                <a:solidFill>
                  <a:schemeClr val="bg1"/>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Joint Sealants</a:t>
            </a:r>
            <a:endParaRPr lang="en-US" altLang="ko-KR" sz="2400" b="1" dirty="0">
              <a:solidFill>
                <a:schemeClr val="bg1"/>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endParaRPr>
          </a:p>
        </p:txBody>
      </p:sp>
      <p:pic>
        <p:nvPicPr>
          <p:cNvPr id="16" name="Picture 2" descr="seung hyu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8920" y="8302072"/>
            <a:ext cx="1438676" cy="609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40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8049" y="1793314"/>
            <a:ext cx="1794200" cy="31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191514" y="1286593"/>
            <a:ext cx="4811815" cy="1600438"/>
          </a:xfrm>
          <a:prstGeom prst="rect">
            <a:avLst/>
          </a:prstGeom>
          <a:noFill/>
        </p:spPr>
        <p:txBody>
          <a:bodyPr wrap="square" rtlCol="0">
            <a:spAutoFit/>
          </a:bodyPr>
          <a:lstStyle/>
          <a:p>
            <a:pPr marL="285750" indent="-285750" algn="just">
              <a:buFont typeface="Wingdings" panose="05000000000000000000" pitchFamily="2" charset="2"/>
              <a:buChar char="v"/>
            </a:pPr>
            <a:r>
              <a:rPr lang="en-US" altLang="ko-KR" sz="1400" dirty="0">
                <a:latin typeface="Arial" panose="020B0604020202020204" pitchFamily="34" charset="0"/>
                <a:cs typeface="Arial" panose="020B0604020202020204" pitchFamily="34" charset="0"/>
              </a:rPr>
              <a:t>MEGAFLEX PU25 is a one-component, gun-grade, non-sag polyurethane low modulus construction sealant, it cures under the influence of atmospheric moisture to form a permanently elastic sealant with excellent adhesive properties and resistance to ageing and weathering.</a:t>
            </a:r>
          </a:p>
          <a:p>
            <a:pPr marL="285750" indent="-285750" algn="just">
              <a:buFont typeface="Wingdings" panose="05000000000000000000" pitchFamily="2" charset="2"/>
              <a:buChar char="v"/>
            </a:pPr>
            <a:r>
              <a:rPr lang="en-US" altLang="ko-KR" sz="1400" dirty="0">
                <a:latin typeface="Arial" panose="020B0604020202020204" pitchFamily="34" charset="0"/>
                <a:cs typeface="Arial" panose="020B0604020202020204" pitchFamily="34" charset="0"/>
              </a:rPr>
              <a:t>Good adhesion on all typical construction materials</a:t>
            </a:r>
          </a:p>
        </p:txBody>
      </p:sp>
      <p:sp>
        <p:nvSpPr>
          <p:cNvPr id="8" name="TextBox 7"/>
          <p:cNvSpPr txBox="1"/>
          <p:nvPr/>
        </p:nvSpPr>
        <p:spPr>
          <a:xfrm>
            <a:off x="1748266" y="974558"/>
            <a:ext cx="3238500" cy="369332"/>
          </a:xfrm>
          <a:prstGeom prst="rect">
            <a:avLst/>
          </a:prstGeom>
          <a:noFill/>
        </p:spPr>
        <p:txBody>
          <a:bodyPr wrap="square" rtlCol="0">
            <a:spAutoFit/>
          </a:bodyPr>
          <a:lstStyle/>
          <a:p>
            <a:r>
              <a:rPr lang="en-US" b="1" dirty="0">
                <a:latin typeface="Arial Narrow" pitchFamily="34" charset="0"/>
              </a:rPr>
              <a:t>MEGAFLEX PU25 - PU SEALANT</a:t>
            </a:r>
          </a:p>
        </p:txBody>
      </p:sp>
      <p:pic>
        <p:nvPicPr>
          <p:cNvPr id="9"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697" y="3158801"/>
            <a:ext cx="289425" cy="1794199"/>
          </a:xfrm>
          <a:prstGeom prst="rect">
            <a:avLst/>
          </a:prstGeom>
        </p:spPr>
      </p:pic>
      <p:sp>
        <p:nvSpPr>
          <p:cNvPr id="10" name="TextBox 9"/>
          <p:cNvSpPr txBox="1"/>
          <p:nvPr/>
        </p:nvSpPr>
        <p:spPr>
          <a:xfrm>
            <a:off x="1272456" y="3526689"/>
            <a:ext cx="4811815" cy="1169551"/>
          </a:xfrm>
          <a:prstGeom prst="rect">
            <a:avLst/>
          </a:prstGeom>
          <a:noFill/>
        </p:spPr>
        <p:txBody>
          <a:bodyPr wrap="square" rtlCol="0">
            <a:spAutoFit/>
          </a:bodyPr>
          <a:lstStyle/>
          <a:p>
            <a:pPr marL="285750" indent="-285750" algn="just">
              <a:buFont typeface="Wingdings" panose="05000000000000000000" pitchFamily="2" charset="2"/>
              <a:buChar char="v"/>
            </a:pPr>
            <a:r>
              <a:rPr lang="en-US" altLang="ko-KR" sz="1400" dirty="0">
                <a:latin typeface="Arial" panose="020B0604020202020204" pitchFamily="34" charset="0"/>
                <a:cs typeface="Arial" panose="020B0604020202020204" pitchFamily="34" charset="0"/>
              </a:rPr>
              <a:t>EK-140S is A single component , moisture cured elastomeric hybrid sealant based on advanced MS(Modified silicone) polymer technology. Superior UV resistance, Zero VOC, Non staining ,Paintable </a:t>
            </a:r>
          </a:p>
          <a:p>
            <a:pPr marL="285750" indent="-285750" algn="just">
              <a:buFont typeface="Wingdings" panose="05000000000000000000" pitchFamily="2" charset="2"/>
              <a:buChar char="v"/>
            </a:pPr>
            <a:r>
              <a:rPr lang="en-US" altLang="ko-KR" sz="1400" dirty="0">
                <a:latin typeface="Arial" panose="020B0604020202020204" pitchFamily="34" charset="0"/>
                <a:cs typeface="Arial" panose="020B0604020202020204" pitchFamily="34" charset="0"/>
              </a:rPr>
              <a:t>No Silicone oil , No isocyanate , No solvent</a:t>
            </a:r>
            <a:endParaRPr lang="en-US" altLang="ko-KR" sz="1600" dirty="0">
              <a:latin typeface="Arial" panose="020B0604020202020204" pitchFamily="34" charset="0"/>
              <a:cs typeface="Arial" panose="020B0604020202020204" pitchFamily="34" charset="0"/>
            </a:endParaRPr>
          </a:p>
        </p:txBody>
      </p:sp>
      <p:sp>
        <p:nvSpPr>
          <p:cNvPr id="11" name="TextBox 10"/>
          <p:cNvSpPr txBox="1"/>
          <p:nvPr/>
        </p:nvSpPr>
        <p:spPr>
          <a:xfrm>
            <a:off x="1829799" y="3158801"/>
            <a:ext cx="3238500" cy="369332"/>
          </a:xfrm>
          <a:prstGeom prst="rect">
            <a:avLst/>
          </a:prstGeom>
          <a:noFill/>
        </p:spPr>
        <p:txBody>
          <a:bodyPr wrap="square" rtlCol="0">
            <a:spAutoFit/>
          </a:bodyPr>
          <a:lstStyle/>
          <a:p>
            <a:r>
              <a:rPr lang="en-US" b="1" dirty="0">
                <a:latin typeface="Arial Narrow" pitchFamily="34" charset="0"/>
              </a:rPr>
              <a:t>EK-140S – MS SEALANT</a:t>
            </a: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27" y="5217260"/>
            <a:ext cx="498817" cy="160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272457" y="5343044"/>
            <a:ext cx="4811814" cy="1169551"/>
          </a:xfrm>
          <a:prstGeom prst="rect">
            <a:avLst/>
          </a:prstGeom>
          <a:noFill/>
        </p:spPr>
        <p:txBody>
          <a:bodyPr wrap="square" rtlCol="0">
            <a:spAutoFit/>
          </a:bodyPr>
          <a:lstStyle/>
          <a:p>
            <a:pPr marL="285750" indent="-285750" algn="just">
              <a:buFont typeface="Wingdings" panose="05000000000000000000" pitchFamily="2" charset="2"/>
              <a:buChar char="v"/>
            </a:pPr>
            <a:r>
              <a:rPr lang="en-US" altLang="ko-KR" sz="1400" dirty="0">
                <a:latin typeface="Arial" panose="020B0604020202020204" pitchFamily="34" charset="0"/>
                <a:cs typeface="Arial" panose="020B0604020202020204" pitchFamily="34" charset="0"/>
              </a:rPr>
              <a:t>Tiger Foam (G) is a Gun type, a polyurethane-based fast curing expanding foam for filling gaps and voids that occur around the home and building construction</a:t>
            </a:r>
          </a:p>
          <a:p>
            <a:pPr marL="285750" indent="-285750" algn="just">
              <a:buFont typeface="Wingdings" panose="05000000000000000000" pitchFamily="2" charset="2"/>
              <a:buChar char="v"/>
            </a:pPr>
            <a:r>
              <a:rPr lang="en-US" altLang="ko-KR" sz="1400" dirty="0">
                <a:latin typeface="Arial" panose="020B0604020202020204" pitchFamily="34" charset="0"/>
                <a:cs typeface="Arial" panose="020B0604020202020204" pitchFamily="34" charset="0"/>
              </a:rPr>
              <a:t>Installation of windows and door frames, Insulation of pipes, sealing precast joints.etc</a:t>
            </a:r>
          </a:p>
        </p:txBody>
      </p:sp>
      <p:sp>
        <p:nvSpPr>
          <p:cNvPr id="14" name="TextBox 13"/>
          <p:cNvSpPr txBox="1"/>
          <p:nvPr/>
        </p:nvSpPr>
        <p:spPr>
          <a:xfrm>
            <a:off x="1854113" y="4953000"/>
            <a:ext cx="3238500" cy="369332"/>
          </a:xfrm>
          <a:prstGeom prst="rect">
            <a:avLst/>
          </a:prstGeom>
          <a:noFill/>
        </p:spPr>
        <p:txBody>
          <a:bodyPr wrap="square" rtlCol="0">
            <a:spAutoFit/>
          </a:bodyPr>
          <a:lstStyle/>
          <a:p>
            <a:r>
              <a:rPr lang="en-US" b="1" dirty="0">
                <a:latin typeface="Arial Narrow" pitchFamily="34" charset="0"/>
              </a:rPr>
              <a:t>TIGER FOAM  – PU FOAM</a:t>
            </a:r>
          </a:p>
        </p:txBody>
      </p:sp>
      <p:pic>
        <p:nvPicPr>
          <p:cNvPr id="1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2288" y="7293260"/>
            <a:ext cx="706472" cy="1638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1317031" y="7384429"/>
            <a:ext cx="4776265" cy="1384995"/>
          </a:xfrm>
          <a:prstGeom prst="rect">
            <a:avLst/>
          </a:prstGeom>
        </p:spPr>
        <p:txBody>
          <a:bodyPr wrap="square">
            <a:spAutoFit/>
          </a:bodyPr>
          <a:lstStyle/>
          <a:p>
            <a:pPr marL="285750" indent="-285750">
              <a:buFont typeface="Wingdings" pitchFamily="2" charset="2"/>
              <a:buChar char="v"/>
            </a:pPr>
            <a:r>
              <a:rPr lang="en-US" sz="1400" dirty="0">
                <a:latin typeface="Arial" panose="020B0604020202020204" pitchFamily="34" charset="0"/>
                <a:cs typeface="Arial" panose="020B0604020202020204" pitchFamily="34" charset="0"/>
              </a:rPr>
              <a:t>MEPF Applications:</a:t>
            </a:r>
          </a:p>
          <a:p>
            <a:r>
              <a:rPr lang="en-US" sz="1400" dirty="0">
                <a:latin typeface="Arial" panose="020B0604020202020204" pitchFamily="34" charset="0"/>
                <a:cs typeface="Arial" panose="020B0604020202020204" pitchFamily="34" charset="0"/>
              </a:rPr>
              <a:t>      Fixing Machines, Cooling, Fixing </a:t>
            </a:r>
            <a:r>
              <a:rPr lang="en-US" sz="1400" dirty="0" err="1">
                <a:latin typeface="Arial" panose="020B0604020202020204" pitchFamily="34" charset="0"/>
                <a:cs typeface="Arial" panose="020B0604020202020204" pitchFamily="34" charset="0"/>
              </a:rPr>
              <a:t>genset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Aircon</a:t>
            </a:r>
            <a:r>
              <a:rPr lang="en-US" sz="1400" dirty="0">
                <a:latin typeface="Arial" panose="020B0604020202020204" pitchFamily="34" charset="0"/>
                <a:cs typeface="Arial" panose="020B0604020202020204" pitchFamily="34" charset="0"/>
              </a:rPr>
              <a:t>       </a:t>
            </a:r>
          </a:p>
          <a:p>
            <a:r>
              <a:rPr lang="en-US" sz="1400" dirty="0">
                <a:latin typeface="Arial" panose="020B0604020202020204" pitchFamily="34" charset="0"/>
                <a:cs typeface="Arial" panose="020B0604020202020204" pitchFamily="34" charset="0"/>
              </a:rPr>
              <a:t>      compressor, Water tanks, Air dumper, Raised flooring</a:t>
            </a:r>
          </a:p>
          <a:p>
            <a:pPr marL="285750" indent="-285750">
              <a:buFont typeface="Wingdings" pitchFamily="2" charset="2"/>
              <a:buChar char="v"/>
            </a:pPr>
            <a:r>
              <a:rPr lang="en-US" sz="1400" dirty="0">
                <a:latin typeface="Arial" panose="020B0604020202020204" pitchFamily="34" charset="0"/>
                <a:cs typeface="Arial" panose="020B0604020202020204" pitchFamily="34" charset="0"/>
              </a:rPr>
              <a:t>Glass &amp; Alum / Façade / Cladding works:</a:t>
            </a:r>
          </a:p>
          <a:p>
            <a:r>
              <a:rPr lang="en-US" sz="1400" dirty="0">
                <a:latin typeface="Arial" panose="020B0604020202020204" pitchFamily="34" charset="0"/>
                <a:cs typeface="Arial" panose="020B0604020202020204" pitchFamily="34" charset="0"/>
              </a:rPr>
              <a:t>      Curtain wall, façade, profile fixing, stone cladding,    </a:t>
            </a:r>
          </a:p>
          <a:p>
            <a:r>
              <a:rPr lang="en-US" sz="1400" dirty="0">
                <a:latin typeface="Arial" panose="020B0604020202020204" pitchFamily="34" charset="0"/>
                <a:cs typeface="Arial" panose="020B0604020202020204" pitchFamily="34" charset="0"/>
              </a:rPr>
              <a:t>      Architectural canopy, ACP</a:t>
            </a:r>
          </a:p>
        </p:txBody>
      </p:sp>
      <p:sp>
        <p:nvSpPr>
          <p:cNvPr id="19" name="TextBox 18"/>
          <p:cNvSpPr txBox="1"/>
          <p:nvPr/>
        </p:nvSpPr>
        <p:spPr>
          <a:xfrm>
            <a:off x="1853850" y="6815142"/>
            <a:ext cx="4167439" cy="369332"/>
          </a:xfrm>
          <a:prstGeom prst="rect">
            <a:avLst/>
          </a:prstGeom>
          <a:noFill/>
        </p:spPr>
        <p:txBody>
          <a:bodyPr wrap="square" rtlCol="0">
            <a:spAutoFit/>
          </a:bodyPr>
          <a:lstStyle/>
          <a:p>
            <a:r>
              <a:rPr lang="en-US" b="1" dirty="0">
                <a:latin typeface="Arial Narrow" pitchFamily="34" charset="0"/>
              </a:rPr>
              <a:t>BCR 470 EPOXY21 – CHEMICIAL ANCHOR</a:t>
            </a:r>
          </a:p>
        </p:txBody>
      </p:sp>
      <p:sp>
        <p:nvSpPr>
          <p:cNvPr id="20" name="TextBox 19"/>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CONSTRUCTION ADHESIVES &amp; JOINT SEALANTS</a:t>
            </a:r>
            <a:endParaRPr lang="ko-KR" altLang="en-US" b="1" i="1" dirty="0">
              <a:solidFill>
                <a:schemeClr val="bg1"/>
              </a:solidFill>
            </a:endParaRPr>
          </a:p>
        </p:txBody>
      </p:sp>
      <p:sp>
        <p:nvSpPr>
          <p:cNvPr id="5" name="Slide Number Placeholder 4"/>
          <p:cNvSpPr>
            <a:spLocks noGrp="1"/>
          </p:cNvSpPr>
          <p:nvPr>
            <p:ph type="sldNum" sz="quarter" idx="12"/>
          </p:nvPr>
        </p:nvSpPr>
        <p:spPr/>
        <p:txBody>
          <a:bodyPr/>
          <a:lstStyle/>
          <a:p>
            <a:fld id="{2752563D-ED78-490E-B838-C619A1B4A858}" type="slidenum">
              <a:rPr lang="en-US" smtClean="0"/>
              <a:t>29</a:t>
            </a:fld>
            <a:endParaRPr lang="en-US"/>
          </a:p>
        </p:txBody>
      </p:sp>
    </p:spTree>
    <p:extLst>
      <p:ext uri="{BB962C8B-B14F-4D97-AF65-F5344CB8AC3E}">
        <p14:creationId xmlns:p14="http://schemas.microsoft.com/office/powerpoint/2010/main" val="334161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8596" y="1176500"/>
            <a:ext cx="5725039" cy="461665"/>
          </a:xfrm>
          <a:prstGeom prst="rect">
            <a:avLst/>
          </a:prstGeom>
          <a:solidFill>
            <a:schemeClr val="bg1"/>
          </a:solidFill>
          <a:ln>
            <a:solidFill>
              <a:schemeClr val="bg1"/>
            </a:solidFill>
          </a:ln>
        </p:spPr>
        <p:txBody>
          <a:bodyPr wrap="square" rtlCol="0">
            <a:spAutoFit/>
          </a:bodyPr>
          <a:lstStyle/>
          <a:p>
            <a:pPr marL="318135" indent="-318135"/>
            <a:r>
              <a:rPr lang="en-PH" sz="2400" b="1" dirty="0"/>
              <a:t>Our solution :</a:t>
            </a: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396" y="5203464"/>
            <a:ext cx="2698580" cy="2079774"/>
          </a:xfrm>
          <a:prstGeom prst="rect">
            <a:avLst/>
          </a:prstGeom>
          <a:ln>
            <a:solidFill>
              <a:schemeClr val="accent1"/>
            </a:solidFill>
          </a:ln>
          <a:effectLst>
            <a:glow rad="228600">
              <a:schemeClr val="tx1">
                <a:alpha val="40000"/>
              </a:schemeClr>
            </a:glow>
            <a:softEdge rad="0"/>
          </a:effectLst>
          <a:scene3d>
            <a:camera prst="orthographicFront"/>
            <a:lightRig rig="threePt" dir="t"/>
          </a:scene3d>
          <a:sp3d>
            <a:bevelT w="0"/>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0997" y="5203464"/>
            <a:ext cx="2740333" cy="2089797"/>
          </a:xfrm>
          <a:prstGeom prst="rect">
            <a:avLst/>
          </a:prstGeom>
          <a:effectLst>
            <a:glow rad="228600">
              <a:schemeClr val="tx1">
                <a:alpha val="40000"/>
              </a:schemeClr>
            </a:glow>
          </a:effectLst>
        </p:spPr>
      </p:pic>
      <p:pic>
        <p:nvPicPr>
          <p:cNvPr id="8" name="Picture 7"/>
          <p:cNvPicPr>
            <a:picLocks noChangeAspect="1"/>
          </p:cNvPicPr>
          <p:nvPr/>
        </p:nvPicPr>
        <p:blipFill>
          <a:blip r:embed="rId5"/>
          <a:stretch>
            <a:fillRect/>
          </a:stretch>
        </p:blipFill>
        <p:spPr>
          <a:xfrm>
            <a:off x="514397" y="2196375"/>
            <a:ext cx="2698579" cy="2091926"/>
          </a:xfrm>
          <a:prstGeom prst="rect">
            <a:avLst/>
          </a:prstGeom>
          <a:effectLst>
            <a:glow rad="228600">
              <a:schemeClr val="tx1">
                <a:alpha val="40000"/>
              </a:schemeClr>
            </a:glow>
          </a:effectLst>
        </p:spPr>
      </p:pic>
      <p:pic>
        <p:nvPicPr>
          <p:cNvPr id="9"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41241" y="2208525"/>
            <a:ext cx="2740088" cy="2079775"/>
          </a:xfrm>
          <a:prstGeom prst="rect">
            <a:avLst/>
          </a:prstGeom>
          <a:effectLst>
            <a:glow rad="228600">
              <a:schemeClr val="tx1">
                <a:alpha val="40000"/>
              </a:schemeClr>
            </a:glow>
          </a:effectLst>
        </p:spPr>
      </p:pic>
      <p:sp>
        <p:nvSpPr>
          <p:cNvPr id="10" name="Rectangle 11"/>
          <p:cNvSpPr/>
          <p:nvPr/>
        </p:nvSpPr>
        <p:spPr>
          <a:xfrm>
            <a:off x="514397" y="5693079"/>
            <a:ext cx="2698578" cy="856756"/>
          </a:xfrm>
          <a:prstGeom prst="rect">
            <a:avLst/>
          </a:prstGeom>
          <a:noFill/>
        </p:spPr>
        <p:txBody>
          <a:bodyPr wrap="square" lIns="72754" tIns="36377" rIns="72754" bIns="36377">
            <a:spAutoFit/>
          </a:bodyPr>
          <a:lstStyle/>
          <a:p>
            <a:pPr algn="ctr">
              <a:defRPr/>
            </a:pPr>
            <a:r>
              <a:rPr lang="en-US" sz="2545" b="1" dirty="0">
                <a:ln w="0"/>
                <a:solidFill>
                  <a:prstClr val="white"/>
                </a:solidFill>
                <a:effectLst>
                  <a:outerShdw blurRad="38100" dist="19050" dir="2700000" algn="tl" rotWithShape="0">
                    <a:prstClr val="black">
                      <a:alpha val="40000"/>
                    </a:prstClr>
                  </a:outerShdw>
                </a:effectLst>
                <a:latin typeface="Arial Black" panose="020B0A04020102020204" pitchFamily="34" charset="0"/>
                <a:cs typeface="Arial" panose="020B0604020202020204" pitchFamily="34" charset="0"/>
              </a:rPr>
              <a:t>Firestop            Solution</a:t>
            </a:r>
          </a:p>
        </p:txBody>
      </p:sp>
      <p:sp>
        <p:nvSpPr>
          <p:cNvPr id="11" name="Rectangle 12"/>
          <p:cNvSpPr/>
          <p:nvPr/>
        </p:nvSpPr>
        <p:spPr>
          <a:xfrm>
            <a:off x="3641241" y="2924775"/>
            <a:ext cx="2740088" cy="759806"/>
          </a:xfrm>
          <a:prstGeom prst="rect">
            <a:avLst/>
          </a:prstGeom>
          <a:noFill/>
          <a:effectLst>
            <a:glow rad="228600">
              <a:schemeClr val="accent2">
                <a:satMod val="175000"/>
                <a:alpha val="40000"/>
              </a:schemeClr>
            </a:glow>
          </a:effectLst>
        </p:spPr>
        <p:txBody>
          <a:bodyPr wrap="square" lIns="72754" tIns="36377" rIns="72754" bIns="36377">
            <a:spAutoFit/>
          </a:bodyPr>
          <a:lstStyle/>
          <a:p>
            <a:pPr algn="ctr">
              <a:defRPr/>
            </a:pPr>
            <a:r>
              <a:rPr lang="en-US" sz="2230" b="1" dirty="0">
                <a:ln w="0"/>
                <a:solidFill>
                  <a:prstClr val="white"/>
                </a:solidFill>
                <a:effectLst>
                  <a:outerShdw blurRad="38100" dist="19050" dir="2700000" algn="tl" rotWithShape="0">
                    <a:prstClr val="black">
                      <a:alpha val="40000"/>
                    </a:prstClr>
                  </a:outerShdw>
                </a:effectLst>
                <a:latin typeface="Arial Black" panose="020B0A04020102020204" pitchFamily="34" charset="0"/>
              </a:rPr>
              <a:t>Waterproofing</a:t>
            </a:r>
          </a:p>
          <a:p>
            <a:pPr algn="ctr">
              <a:defRPr/>
            </a:pPr>
            <a:r>
              <a:rPr lang="en-US" sz="2230" b="1" dirty="0">
                <a:ln w="0"/>
                <a:solidFill>
                  <a:prstClr val="white"/>
                </a:solidFill>
                <a:effectLst>
                  <a:outerShdw blurRad="38100" dist="19050" dir="2700000" algn="tl" rotWithShape="0">
                    <a:prstClr val="black">
                      <a:alpha val="40000"/>
                    </a:prstClr>
                  </a:outerShdw>
                </a:effectLst>
                <a:latin typeface="Arial Black" panose="020B0A04020102020204" pitchFamily="34" charset="0"/>
              </a:rPr>
              <a:t>Solution</a:t>
            </a:r>
          </a:p>
        </p:txBody>
      </p:sp>
      <p:sp>
        <p:nvSpPr>
          <p:cNvPr id="12" name="Rectangle 13"/>
          <p:cNvSpPr/>
          <p:nvPr/>
        </p:nvSpPr>
        <p:spPr>
          <a:xfrm>
            <a:off x="3640996" y="5403337"/>
            <a:ext cx="2740334" cy="1550792"/>
          </a:xfrm>
          <a:prstGeom prst="rect">
            <a:avLst/>
          </a:prstGeom>
          <a:noFill/>
        </p:spPr>
        <p:txBody>
          <a:bodyPr wrap="square" lIns="72754" tIns="36377" rIns="72754" bIns="36377">
            <a:spAutoFit/>
          </a:bodyPr>
          <a:lstStyle/>
          <a:p>
            <a:pPr algn="ctr">
              <a:defRPr/>
            </a:pPr>
            <a:r>
              <a:rPr lang="en-US" altLang="ko-KR" sz="2400" b="1" dirty="0">
                <a:solidFill>
                  <a:schemeClr val="bg1"/>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Construction Adhesive</a:t>
            </a:r>
          </a:p>
          <a:p>
            <a:pPr algn="ctr">
              <a:defRPr/>
            </a:pPr>
            <a:r>
              <a:rPr lang="en-US" altLang="ko-KR" sz="2400" b="1" dirty="0">
                <a:ln w="0"/>
                <a:solidFill>
                  <a:schemeClr val="bg1"/>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&amp;</a:t>
            </a:r>
          </a:p>
          <a:p>
            <a:pPr algn="ctr">
              <a:defRPr/>
            </a:pPr>
            <a:r>
              <a:rPr lang="en-US" altLang="ko-KR" sz="2400" b="1" dirty="0">
                <a:ln w="0"/>
                <a:solidFill>
                  <a:schemeClr val="bg1"/>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Joint Sealants</a:t>
            </a:r>
            <a:endParaRPr lang="en-US" altLang="ko-KR" sz="2400" b="1" dirty="0">
              <a:solidFill>
                <a:schemeClr val="bg1"/>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endParaRPr>
          </a:p>
        </p:txBody>
      </p:sp>
      <p:sp>
        <p:nvSpPr>
          <p:cNvPr id="13" name="Rectangle 14"/>
          <p:cNvSpPr/>
          <p:nvPr/>
        </p:nvSpPr>
        <p:spPr>
          <a:xfrm>
            <a:off x="404664" y="2580964"/>
            <a:ext cx="2862520" cy="1181460"/>
          </a:xfrm>
          <a:prstGeom prst="rect">
            <a:avLst/>
          </a:prstGeom>
          <a:noFill/>
        </p:spPr>
        <p:txBody>
          <a:bodyPr wrap="square" lIns="72754" tIns="36377" rIns="72754" bIns="36377">
            <a:spAutoFit/>
          </a:bodyPr>
          <a:lstStyle/>
          <a:p>
            <a:pPr algn="ctr" latinLnBrk="1">
              <a:defRPr/>
            </a:pPr>
            <a:r>
              <a:rPr lang="en-US" altLang="ko-KR" sz="2400" b="1" i="1" dirty="0">
                <a:solidFill>
                  <a:prstClr val="white">
                    <a:lumMod val="95000"/>
                  </a:prstClr>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Structural </a:t>
            </a:r>
          </a:p>
          <a:p>
            <a:pPr algn="ctr" latinLnBrk="1">
              <a:defRPr/>
            </a:pPr>
            <a:r>
              <a:rPr lang="en-US" altLang="ko-KR" sz="2400" b="1" i="1" dirty="0">
                <a:solidFill>
                  <a:prstClr val="white">
                    <a:lumMod val="95000"/>
                  </a:prstClr>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&amp;</a:t>
            </a:r>
          </a:p>
          <a:p>
            <a:pPr algn="ctr" latinLnBrk="1">
              <a:defRPr/>
            </a:pPr>
            <a:r>
              <a:rPr lang="en-US" altLang="ko-KR" sz="2400" b="1" i="1" dirty="0">
                <a:solidFill>
                  <a:prstClr val="white">
                    <a:lumMod val="95000"/>
                  </a:prstClr>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General Glazing</a:t>
            </a:r>
            <a:endParaRPr lang="ko-KR" altLang="en-US" sz="2400" b="1" i="1" dirty="0">
              <a:solidFill>
                <a:prstClr val="white">
                  <a:lumMod val="95000"/>
                </a:prstClr>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endParaRPr>
          </a:p>
        </p:txBody>
      </p:sp>
      <p:pic>
        <p:nvPicPr>
          <p:cNvPr id="15" name="그림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919" y="8481393"/>
            <a:ext cx="1648937" cy="360040"/>
          </a:xfrm>
          <a:prstGeom prst="rect">
            <a:avLst/>
          </a:prstGeom>
        </p:spPr>
      </p:pic>
      <p:pic>
        <p:nvPicPr>
          <p:cNvPr id="16" name="그림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76872" y="8181513"/>
            <a:ext cx="864096" cy="898519"/>
          </a:xfrm>
          <a:prstGeom prst="rect">
            <a:avLst/>
          </a:prstGeom>
        </p:spPr>
      </p:pic>
      <p:pic>
        <p:nvPicPr>
          <p:cNvPr id="17" name="그림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9120" y="8319954"/>
            <a:ext cx="1944216" cy="611488"/>
          </a:xfrm>
          <a:prstGeom prst="rect">
            <a:avLst/>
          </a:prstGeom>
        </p:spPr>
      </p:pic>
      <p:pic>
        <p:nvPicPr>
          <p:cNvPr id="18" name="그림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78678" y="8174538"/>
            <a:ext cx="1086426" cy="843237"/>
          </a:xfrm>
          <a:prstGeom prst="rect">
            <a:avLst/>
          </a:prstGeom>
        </p:spPr>
      </p:pic>
      <p:sp>
        <p:nvSpPr>
          <p:cNvPr id="19" name="TextBox 18"/>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sp>
        <p:nvSpPr>
          <p:cNvPr id="20" name="Slide Number Placeholder 19"/>
          <p:cNvSpPr>
            <a:spLocks noGrp="1"/>
          </p:cNvSpPr>
          <p:nvPr>
            <p:ph type="sldNum" sz="quarter" idx="12"/>
          </p:nvPr>
        </p:nvSpPr>
        <p:spPr/>
        <p:txBody>
          <a:bodyPr/>
          <a:lstStyle/>
          <a:p>
            <a:fld id="{2752563D-ED78-490E-B838-C619A1B4A858}" type="slidenum">
              <a:rPr lang="en-US" smtClean="0"/>
              <a:t>3</a:t>
            </a:fld>
            <a:endParaRPr lang="en-US"/>
          </a:p>
        </p:txBody>
      </p:sp>
    </p:spTree>
    <p:extLst>
      <p:ext uri="{BB962C8B-B14F-4D97-AF65-F5344CB8AC3E}">
        <p14:creationId xmlns:p14="http://schemas.microsoft.com/office/powerpoint/2010/main" val="3303135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8398" y="848544"/>
            <a:ext cx="5070882" cy="461665"/>
          </a:xfrm>
          <a:prstGeom prst="rect">
            <a:avLst/>
          </a:prstGeom>
          <a:noFill/>
        </p:spPr>
        <p:txBody>
          <a:bodyPr wrap="square" rtlCol="0">
            <a:spAutoFit/>
          </a:bodyPr>
          <a:lstStyle/>
          <a:p>
            <a:pPr algn="ctr"/>
            <a:r>
              <a:rPr lang="en-US" sz="2400" b="1" dirty="0">
                <a:solidFill>
                  <a:schemeClr val="tx2"/>
                </a:solidFill>
              </a:rPr>
              <a:t>ANCOR BOLTS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CONSTRUCTION ADHESIVES &amp; JOINT SEALANTS</a:t>
            </a:r>
            <a:endParaRPr lang="ko-KR" altLang="en-US" b="1" i="1" dirty="0">
              <a:solidFill>
                <a:schemeClr val="bg1"/>
              </a:solidFill>
            </a:endParaRPr>
          </a:p>
        </p:txBody>
      </p:sp>
      <p:sp>
        <p:nvSpPr>
          <p:cNvPr id="6" name="Slide Number Placeholder 5"/>
          <p:cNvSpPr>
            <a:spLocks noGrp="1"/>
          </p:cNvSpPr>
          <p:nvPr>
            <p:ph type="sldNum" sz="quarter" idx="12"/>
          </p:nvPr>
        </p:nvSpPr>
        <p:spPr/>
        <p:txBody>
          <a:bodyPr/>
          <a:lstStyle/>
          <a:p>
            <a:fld id="{2752563D-ED78-490E-B838-C619A1B4A858}" type="slidenum">
              <a:rPr lang="en-US" smtClean="0"/>
              <a:t>30</a:t>
            </a:fld>
            <a:endParaRPr lang="en-US" dirty="0"/>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64" y="1546562"/>
            <a:ext cx="5904108" cy="333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5241032"/>
            <a:ext cx="592280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065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07" y="954377"/>
            <a:ext cx="642895" cy="140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0"/>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423696" y="920552"/>
            <a:ext cx="2653377" cy="456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CONSTRUCTION ADHESIVES &amp; JOINT SEALANTS</a:t>
            </a:r>
            <a:endParaRPr lang="ko-KR" altLang="en-US" b="1" i="1" dirty="0">
              <a:solidFill>
                <a:schemeClr val="bg1"/>
              </a:solidFill>
            </a:endParaRPr>
          </a:p>
        </p:txBody>
      </p:sp>
      <p:pic>
        <p:nvPicPr>
          <p:cNvPr id="12" name="Picture 11"/>
          <p:cNvPicPr>
            <a:picLocks noChangeAspect="1" noChangeArrowheads="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1414584" y="2398895"/>
            <a:ext cx="2518473" cy="46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704" y="4649630"/>
            <a:ext cx="389962" cy="146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3"/>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1412776" y="4288085"/>
            <a:ext cx="2904329"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704" y="2648744"/>
            <a:ext cx="380307"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456638" y="1262589"/>
            <a:ext cx="4852682" cy="954107"/>
          </a:xfrm>
          <a:prstGeom prst="rect">
            <a:avLst/>
          </a:prstGeom>
          <a:noFill/>
        </p:spPr>
        <p:txBody>
          <a:bodyPr wrap="square" rtlCol="0">
            <a:spAutoFit/>
          </a:bodyPr>
          <a:lstStyle/>
          <a:p>
            <a:pPr algn="just"/>
            <a:r>
              <a:rPr lang="en-US" sz="1400" b="1" dirty="0"/>
              <a:t>No More Nail is a one-component construction adhesive formulated to bond on a variety of common construction materials. </a:t>
            </a:r>
            <a:r>
              <a:rPr lang="en-US" sz="1400" b="1"/>
              <a:t>It has </a:t>
            </a:r>
            <a:r>
              <a:rPr lang="en-US" sz="1400" b="1" dirty="0"/>
              <a:t>strong initial grab, superior adhesion, and does not slump on vertical surfaces.</a:t>
            </a:r>
            <a:endParaRPr lang="en-PH" sz="1400" b="1" dirty="0"/>
          </a:p>
        </p:txBody>
      </p:sp>
      <p:sp>
        <p:nvSpPr>
          <p:cNvPr id="18" name="TextBox 17"/>
          <p:cNvSpPr txBox="1"/>
          <p:nvPr/>
        </p:nvSpPr>
        <p:spPr>
          <a:xfrm>
            <a:off x="1412776" y="2777422"/>
            <a:ext cx="4824536" cy="1384995"/>
          </a:xfrm>
          <a:prstGeom prst="rect">
            <a:avLst/>
          </a:prstGeom>
          <a:noFill/>
        </p:spPr>
        <p:txBody>
          <a:bodyPr wrap="square" rtlCol="0">
            <a:spAutoFit/>
          </a:bodyPr>
          <a:lstStyle/>
          <a:p>
            <a:pPr algn="just"/>
            <a:r>
              <a:rPr lang="en-US" sz="1400" b="1" dirty="0"/>
              <a:t>One component, heavy duty construction adhesive formulated for general construction, remodeling, maintenance &amp; repair projects. The instant grab formula holds projects in place instantly, reducing bracing requirement. It bonds most construction materials. It has strong initial grab, superior adhesion and will not slump on vertical surfaces.</a:t>
            </a:r>
            <a:endParaRPr lang="en-PH" sz="1400" b="1" dirty="0"/>
          </a:p>
        </p:txBody>
      </p:sp>
      <p:sp>
        <p:nvSpPr>
          <p:cNvPr id="19" name="TextBox 18"/>
          <p:cNvSpPr txBox="1"/>
          <p:nvPr/>
        </p:nvSpPr>
        <p:spPr>
          <a:xfrm>
            <a:off x="1412776" y="4648125"/>
            <a:ext cx="4824536" cy="1384995"/>
          </a:xfrm>
          <a:prstGeom prst="rect">
            <a:avLst/>
          </a:prstGeom>
          <a:noFill/>
        </p:spPr>
        <p:txBody>
          <a:bodyPr wrap="square" rtlCol="0">
            <a:spAutoFit/>
          </a:bodyPr>
          <a:lstStyle/>
          <a:p>
            <a:pPr algn="just"/>
            <a:r>
              <a:rPr lang="en-US" sz="1400" b="1" dirty="0"/>
              <a:t>VT-223 Ultra Flex Gap Sealant is a premium grade high elastic acrylic sealant for both external and internal sealing applications. It is formulated with enhance UV resistant property and can withstand up to 25% movement. It is paintable and formulated for sealing gaps and joints where high movements or vibrations are expected.</a:t>
            </a:r>
            <a:endParaRPr lang="en-PH" sz="1400" b="1" dirty="0"/>
          </a:p>
        </p:txBody>
      </p:sp>
      <p:pic>
        <p:nvPicPr>
          <p:cNvPr id="20"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664" y="6520333"/>
            <a:ext cx="1019032" cy="1096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4"/>
          <p:cNvPicPr>
            <a:picLocks noChangeAspect="1" noChangeArrowheads="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1412776" y="6282469"/>
            <a:ext cx="3096343" cy="39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1412776" y="6592341"/>
            <a:ext cx="4932549" cy="1384995"/>
          </a:xfrm>
          <a:prstGeom prst="rect">
            <a:avLst/>
          </a:prstGeom>
          <a:noFill/>
        </p:spPr>
        <p:txBody>
          <a:bodyPr wrap="square" rtlCol="0">
            <a:spAutoFit/>
          </a:bodyPr>
          <a:lstStyle/>
          <a:p>
            <a:pPr algn="just"/>
            <a:r>
              <a:rPr lang="en-US" sz="1400" b="1" dirty="0"/>
              <a:t>VT-286 is a water-based indoor / outdoor air duct sealant for sealing fabricated joints and other types of air ducts. It performs as a tough and flexible adhesive and sealant on the joints and seams, thereby effectively blocks the infiltration of gases, dust and other contaminants and the exfiltration of conditioned air. It is compliant with FDA 21 CFR 177.2600 € &amp; (f)</a:t>
            </a:r>
            <a:endParaRPr lang="en-PH" sz="1400" b="1" dirty="0"/>
          </a:p>
        </p:txBody>
      </p:sp>
      <p:sp>
        <p:nvSpPr>
          <p:cNvPr id="5" name="Slide Number Placeholder 4"/>
          <p:cNvSpPr>
            <a:spLocks noGrp="1"/>
          </p:cNvSpPr>
          <p:nvPr>
            <p:ph type="sldNum" sz="quarter" idx="12"/>
          </p:nvPr>
        </p:nvSpPr>
        <p:spPr/>
        <p:txBody>
          <a:bodyPr/>
          <a:lstStyle/>
          <a:p>
            <a:fld id="{2752563D-ED78-490E-B838-C619A1B4A858}" type="slidenum">
              <a:rPr lang="en-US" smtClean="0"/>
              <a:t>31</a:t>
            </a:fld>
            <a:endParaRPr lang="en-US"/>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550" y="8106014"/>
            <a:ext cx="556642" cy="1311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484784" y="8040052"/>
            <a:ext cx="3553654" cy="369332"/>
          </a:xfrm>
          <a:prstGeom prst="rect">
            <a:avLst/>
          </a:prstGeom>
          <a:noFill/>
        </p:spPr>
        <p:txBody>
          <a:bodyPr wrap="square" rtlCol="0">
            <a:spAutoFit/>
          </a:bodyPr>
          <a:lstStyle/>
          <a:p>
            <a:r>
              <a:rPr lang="en-US" b="1" dirty="0"/>
              <a:t>TL-360 Tiger Lubricant</a:t>
            </a:r>
            <a:endParaRPr lang="en-PH" b="1" dirty="0"/>
          </a:p>
        </p:txBody>
      </p:sp>
      <p:sp>
        <p:nvSpPr>
          <p:cNvPr id="21" name="TextBox 20"/>
          <p:cNvSpPr txBox="1"/>
          <p:nvPr/>
        </p:nvSpPr>
        <p:spPr>
          <a:xfrm>
            <a:off x="1412776" y="8305195"/>
            <a:ext cx="4932549" cy="954107"/>
          </a:xfrm>
          <a:prstGeom prst="rect">
            <a:avLst/>
          </a:prstGeom>
          <a:noFill/>
        </p:spPr>
        <p:txBody>
          <a:bodyPr wrap="square" rtlCol="0">
            <a:spAutoFit/>
          </a:bodyPr>
          <a:lstStyle/>
          <a:p>
            <a:pPr algn="just"/>
            <a:r>
              <a:rPr lang="en-PH" sz="1400" b="1" dirty="0"/>
              <a:t> Lubricating and loosening joints and hinges, removing dirt and residue, and extricating stuck screws and bolts are common usages. The product also may be useful in displacing moisture, as this it its original purpose and design intent.</a:t>
            </a:r>
          </a:p>
        </p:txBody>
      </p:sp>
    </p:spTree>
    <p:extLst>
      <p:ext uri="{BB962C8B-B14F-4D97-AF65-F5344CB8AC3E}">
        <p14:creationId xmlns:p14="http://schemas.microsoft.com/office/powerpoint/2010/main" val="2390030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6771" y="1046621"/>
            <a:ext cx="3218573" cy="181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40" y="5164909"/>
            <a:ext cx="2952751" cy="180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6771" y="3080792"/>
            <a:ext cx="3218573"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992" y="5097016"/>
            <a:ext cx="2971867" cy="181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903" y="3096387"/>
            <a:ext cx="3028073" cy="185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4169" y="1541064"/>
            <a:ext cx="1466799" cy="963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40" y="1011439"/>
            <a:ext cx="1485951" cy="185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
            <a:ext cx="6858000" cy="77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CONSTRUCTION ADHESIVES &amp; JOINT SEALANTS</a:t>
            </a:r>
            <a:endParaRPr lang="ko-KR" altLang="en-US" b="1" i="1" dirty="0">
              <a:solidFill>
                <a:schemeClr val="bg1"/>
              </a:solidFill>
            </a:endParaRPr>
          </a:p>
        </p:txBody>
      </p:sp>
      <p:pic>
        <p:nvPicPr>
          <p:cNvPr id="13"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8159" y="7171611"/>
            <a:ext cx="2957185" cy="195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648" y="7254748"/>
            <a:ext cx="2959993" cy="1874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84"/>
          <p:cNvSpPr txBox="1">
            <a:spLocks noChangeArrowheads="1"/>
          </p:cNvSpPr>
          <p:nvPr/>
        </p:nvSpPr>
        <p:spPr bwMode="auto">
          <a:xfrm>
            <a:off x="44624" y="7177587"/>
            <a:ext cx="1190601" cy="365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800"/>
              </a:lnSpc>
              <a:spcAft>
                <a:spcPts val="0"/>
              </a:spcAft>
            </a:pPr>
            <a:r>
              <a:rPr lang="en-US" sz="1200" b="1" dirty="0">
                <a:effectLst/>
                <a:latin typeface="Calibri" panose="020F0502020204030204"/>
                <a:ea typeface="Calibri" panose="020F0502020204030204"/>
              </a:rPr>
              <a:t>Studio 7</a:t>
            </a:r>
            <a:endParaRPr lang="en-US" sz="900" dirty="0">
              <a:effectLst/>
              <a:latin typeface="Calibri" panose="020F0502020204030204"/>
              <a:ea typeface="Calibri" panose="020F0502020204030204"/>
            </a:endParaRPr>
          </a:p>
        </p:txBody>
      </p:sp>
      <p:sp>
        <p:nvSpPr>
          <p:cNvPr id="9" name="Slide Number Placeholder 8"/>
          <p:cNvSpPr>
            <a:spLocks noGrp="1"/>
          </p:cNvSpPr>
          <p:nvPr>
            <p:ph type="sldNum" sz="quarter" idx="12"/>
          </p:nvPr>
        </p:nvSpPr>
        <p:spPr/>
        <p:txBody>
          <a:bodyPr/>
          <a:lstStyle/>
          <a:p>
            <a:fld id="{2752563D-ED78-490E-B838-C619A1B4A858}" type="slidenum">
              <a:rPr lang="en-US" smtClean="0"/>
              <a:t>32</a:t>
            </a:fld>
            <a:endParaRPr lang="en-US"/>
          </a:p>
        </p:txBody>
      </p:sp>
    </p:spTree>
    <p:extLst>
      <p:ext uri="{BB962C8B-B14F-4D97-AF65-F5344CB8AC3E}">
        <p14:creationId xmlns:p14="http://schemas.microsoft.com/office/powerpoint/2010/main" val="3235548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CUSTOMERS</a:t>
            </a:r>
            <a:endParaRPr lang="ko-KR" altLang="en-US" b="1" i="1" dirty="0">
              <a:solidFill>
                <a:schemeClr val="bg1"/>
              </a:solidFill>
            </a:endParaRPr>
          </a:p>
        </p:txBody>
      </p:sp>
      <p:pic>
        <p:nvPicPr>
          <p:cNvPr id="87"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812" y="2568054"/>
            <a:ext cx="1948220" cy="668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5760" y="3411234"/>
            <a:ext cx="2021600" cy="68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4568" y="6449950"/>
            <a:ext cx="1710536" cy="604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8492" y="5241882"/>
            <a:ext cx="1802900" cy="48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370" y="5199056"/>
            <a:ext cx="2373983" cy="522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8" y="6546372"/>
            <a:ext cx="2472011" cy="507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921" y="4484948"/>
            <a:ext cx="1322017" cy="46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24311" y="1061240"/>
            <a:ext cx="1106210" cy="42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0740" y="917627"/>
            <a:ext cx="1429896" cy="62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38" y="1844134"/>
            <a:ext cx="1960125" cy="534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5693" y="5252513"/>
            <a:ext cx="1054700" cy="60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25144" y="5911568"/>
            <a:ext cx="1995488" cy="50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371" y="7162824"/>
            <a:ext cx="200025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512749" y="7116550"/>
            <a:ext cx="758283" cy="821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738" y="5811095"/>
            <a:ext cx="2367519" cy="638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3318" y="7905328"/>
            <a:ext cx="1485223" cy="66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12" descr="http://equilibrium-engineering.com.ph/img/Equilibruim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97694" y="8049344"/>
            <a:ext cx="1786946" cy="57187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8" descr="No photo description available."/>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175713" y="1696666"/>
            <a:ext cx="786781" cy="82951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9"/>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403836" y="1839018"/>
            <a:ext cx="1540440" cy="43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45224" y="8769424"/>
            <a:ext cx="1240109" cy="50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730" y="2620555"/>
            <a:ext cx="1557071" cy="616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44126" y="2424235"/>
            <a:ext cx="1200150" cy="1000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73949" y="1557385"/>
            <a:ext cx="1123950" cy="1000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99470" y="7054253"/>
            <a:ext cx="1009650" cy="1011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8237" y="3411234"/>
            <a:ext cx="1679317" cy="68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11999" y="3472260"/>
            <a:ext cx="1847850" cy="722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97694" y="4303595"/>
            <a:ext cx="1342816" cy="778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26029" y="3425154"/>
            <a:ext cx="1323975" cy="835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8" name="Picture 1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25144" y="7324636"/>
            <a:ext cx="2021383" cy="470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9" name="Picture 1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37113" y="6513173"/>
            <a:ext cx="2382363" cy="497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0" name="Picture 1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561943" y="7988939"/>
            <a:ext cx="1308665" cy="601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2" name="Picture 1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66725" y="8747000"/>
            <a:ext cx="1362075"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3" name="Picture 1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772701" y="4229093"/>
            <a:ext cx="1143000" cy="969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5" name="Picture 1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722817" y="7988939"/>
            <a:ext cx="731630" cy="80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6" name="Picture 1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865674" y="8727304"/>
            <a:ext cx="627222" cy="690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7" name="Picture 1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91481" y="4104878"/>
            <a:ext cx="1190625" cy="1176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8" name="Picture 2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223856" y="2568054"/>
            <a:ext cx="1218374" cy="689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89" name="Picture 2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5457" y="951223"/>
            <a:ext cx="1516238" cy="64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90" name="Picture 2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661393" y="990572"/>
            <a:ext cx="1801101" cy="717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 name="Picture 2"/>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2865245" y="5889104"/>
            <a:ext cx="1703575" cy="567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2752563D-ED78-490E-B838-C619A1B4A858}" type="slidenum">
              <a:rPr lang="en-US" smtClean="0"/>
              <a:t>33</a:t>
            </a:fld>
            <a:endParaRPr lang="en-US"/>
          </a:p>
        </p:txBody>
      </p:sp>
      <p:pic>
        <p:nvPicPr>
          <p:cNvPr id="1026" name="Picture 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775766" y="8897038"/>
            <a:ext cx="2381426" cy="44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772701" y="8032247"/>
            <a:ext cx="897247" cy="88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2027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1514618"/>
            <a:ext cx="3096344" cy="2142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80" y="4484949"/>
            <a:ext cx="3136424" cy="1980219"/>
          </a:xfrm>
          <a:prstGeom prst="rect">
            <a:avLst/>
          </a:prstGeom>
          <a:ln>
            <a:noFill/>
          </a:ln>
          <a:effectLst>
            <a:outerShdw blurRad="292100" dist="139700" dir="2700000" algn="tl" rotWithShape="0">
              <a:srgbClr val="333333">
                <a:alpha val="65000"/>
              </a:srgbClr>
            </a:outerShdw>
          </a:effec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5105" y="4484949"/>
            <a:ext cx="2624216" cy="19802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 y="1096506"/>
            <a:ext cx="6857999" cy="400110"/>
          </a:xfrm>
          <a:prstGeom prst="rect">
            <a:avLst/>
          </a:prstGeom>
          <a:noFill/>
        </p:spPr>
        <p:txBody>
          <a:bodyPr wrap="square" rtlCol="0">
            <a:spAutoFit/>
          </a:bodyPr>
          <a:lstStyle/>
          <a:p>
            <a:pPr algn="ctr" defTabSz="727710">
              <a:defRPr/>
            </a:pPr>
            <a:r>
              <a:rPr lang="en-US" altLang="ko-KR" sz="2000" b="1" dirty="0">
                <a:solidFill>
                  <a:prstClr val="black"/>
                </a:solidFill>
                <a:latin typeface="Calibri" panose="020F0502020204030204"/>
                <a:ea typeface="Malgun Gothic" panose="020B0503020000020004" pitchFamily="50" charset="-127"/>
              </a:rPr>
              <a:t>Main warehouse – Manila</a:t>
            </a:r>
            <a:endParaRPr lang="ko-KR" altLang="en-US" sz="2000" b="1" dirty="0">
              <a:solidFill>
                <a:prstClr val="black"/>
              </a:solidFill>
              <a:latin typeface="Calibri" panose="020F0502020204030204"/>
              <a:ea typeface="Malgun Gothic" panose="020B0503020000020004" pitchFamily="50" charset="-127"/>
            </a:endParaRPr>
          </a:p>
        </p:txBody>
      </p:sp>
      <p:sp>
        <p:nvSpPr>
          <p:cNvPr id="6" name="TextBox 5"/>
          <p:cNvSpPr txBox="1"/>
          <p:nvPr/>
        </p:nvSpPr>
        <p:spPr>
          <a:xfrm>
            <a:off x="2" y="4016896"/>
            <a:ext cx="6857998" cy="400110"/>
          </a:xfrm>
          <a:prstGeom prst="rect">
            <a:avLst/>
          </a:prstGeom>
          <a:noFill/>
        </p:spPr>
        <p:txBody>
          <a:bodyPr wrap="square" rtlCol="0">
            <a:spAutoFit/>
          </a:bodyPr>
          <a:lstStyle/>
          <a:p>
            <a:pPr algn="ctr" defTabSz="727710">
              <a:defRPr/>
            </a:pPr>
            <a:r>
              <a:rPr lang="en-US" altLang="ko-KR" sz="2000" b="1" dirty="0">
                <a:solidFill>
                  <a:prstClr val="black"/>
                </a:solidFill>
                <a:latin typeface="Calibri" panose="020F0502020204030204"/>
                <a:ea typeface="Malgun Gothic" panose="020B0503020000020004" pitchFamily="50" charset="-127"/>
              </a:rPr>
              <a:t>Laboratory &amp; Air-conditioned Room– Manila</a:t>
            </a:r>
          </a:p>
        </p:txBody>
      </p:sp>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5024" y="1514618"/>
            <a:ext cx="2664296" cy="2142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858000" cy="89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sp>
        <p:nvSpPr>
          <p:cNvPr id="11" name="TextBox 10"/>
          <p:cNvSpPr txBox="1"/>
          <p:nvPr/>
        </p:nvSpPr>
        <p:spPr>
          <a:xfrm>
            <a:off x="2" y="6805338"/>
            <a:ext cx="6857998" cy="436273"/>
          </a:xfrm>
          <a:prstGeom prst="rect">
            <a:avLst/>
          </a:prstGeom>
          <a:noFill/>
        </p:spPr>
        <p:txBody>
          <a:bodyPr wrap="square" rtlCol="0">
            <a:spAutoFit/>
          </a:bodyPr>
          <a:lstStyle/>
          <a:p>
            <a:pPr algn="ctr" defTabSz="727710">
              <a:defRPr/>
            </a:pPr>
            <a:r>
              <a:rPr lang="en-US" altLang="ko-KR" sz="2235" b="1" dirty="0">
                <a:solidFill>
                  <a:prstClr val="black"/>
                </a:solidFill>
                <a:latin typeface="Calibri" panose="020F0502020204030204"/>
                <a:ea typeface="Malgun Gothic" panose="020B0503020000020004" pitchFamily="50" charset="-127"/>
              </a:rPr>
              <a:t>Branch Warehouse – </a:t>
            </a:r>
            <a:r>
              <a:rPr lang="en-US" altLang="ko-KR" sz="2235" b="1" dirty="0" err="1">
                <a:solidFill>
                  <a:prstClr val="black"/>
                </a:solidFill>
                <a:latin typeface="Calibri" panose="020F0502020204030204"/>
                <a:ea typeface="Malgun Gothic" panose="020B0503020000020004" pitchFamily="50" charset="-127"/>
              </a:rPr>
              <a:t>Mandaue</a:t>
            </a:r>
            <a:r>
              <a:rPr lang="en-US" altLang="ko-KR" sz="2235" b="1" dirty="0">
                <a:solidFill>
                  <a:prstClr val="black"/>
                </a:solidFill>
                <a:latin typeface="Calibri" panose="020F0502020204030204"/>
                <a:ea typeface="Malgun Gothic" panose="020B0503020000020004" pitchFamily="50" charset="-127"/>
              </a:rPr>
              <a:t> City / Cebu</a:t>
            </a:r>
            <a:endParaRPr lang="ko-KR" altLang="en-US" sz="2235" b="1" dirty="0">
              <a:solidFill>
                <a:prstClr val="black"/>
              </a:solidFill>
              <a:latin typeface="Calibri" panose="020F0502020204030204"/>
              <a:ea typeface="Malgun Gothic" panose="020B0503020000020004" pitchFamily="50" charset="-127"/>
            </a:endParaRPr>
          </a:p>
        </p:txBody>
      </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5103" y="7308037"/>
            <a:ext cx="2624218" cy="189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80" y="7308036"/>
            <a:ext cx="3136424" cy="1893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2752563D-ED78-490E-B838-C619A1B4A858}" type="slidenum">
              <a:rPr lang="en-US" smtClean="0"/>
              <a:t>4</a:t>
            </a:fld>
            <a:endParaRPr lang="en-US"/>
          </a:p>
        </p:txBody>
      </p:sp>
    </p:spTree>
    <p:extLst>
      <p:ext uri="{BB962C8B-B14F-4D97-AF65-F5344CB8AC3E}">
        <p14:creationId xmlns:p14="http://schemas.microsoft.com/office/powerpoint/2010/main" val="16709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sp>
        <p:nvSpPr>
          <p:cNvPr id="7" name="TextBox 6"/>
          <p:cNvSpPr txBox="1"/>
          <p:nvPr/>
        </p:nvSpPr>
        <p:spPr>
          <a:xfrm>
            <a:off x="476672" y="1132462"/>
            <a:ext cx="6006803" cy="646331"/>
          </a:xfrm>
          <a:prstGeom prst="rect">
            <a:avLst/>
          </a:prstGeom>
          <a:noFill/>
        </p:spPr>
        <p:txBody>
          <a:bodyPr wrap="square" rtlCol="0">
            <a:spAutoFit/>
          </a:bodyPr>
          <a:lstStyle/>
          <a:p>
            <a:r>
              <a:rPr lang="en-US" b="1" dirty="0"/>
              <a:t>Marketing Activities:</a:t>
            </a:r>
          </a:p>
          <a:p>
            <a:r>
              <a:rPr lang="en-US" b="1" dirty="0"/>
              <a:t>1. Product Seminars &amp; Presentation</a:t>
            </a:r>
          </a:p>
        </p:txBody>
      </p:sp>
      <p:sp>
        <p:nvSpPr>
          <p:cNvPr id="8" name="TextBox 7"/>
          <p:cNvSpPr txBox="1"/>
          <p:nvPr/>
        </p:nvSpPr>
        <p:spPr>
          <a:xfrm>
            <a:off x="476672" y="2046546"/>
            <a:ext cx="5904657" cy="1754326"/>
          </a:xfrm>
          <a:prstGeom prst="rect">
            <a:avLst/>
          </a:prstGeom>
          <a:noFill/>
        </p:spPr>
        <p:txBody>
          <a:bodyPr wrap="square" rtlCol="0">
            <a:spAutoFit/>
          </a:bodyPr>
          <a:lstStyle/>
          <a:p>
            <a:pPr algn="just"/>
            <a:r>
              <a:rPr lang="en-US" dirty="0"/>
              <a:t>Nowadays, technology never stops. New materials are made to improve our way of life. So it in our line of business. As a trend-setter, we continuously orient and update our employees, customers and prospect with the latest technology in the construction industry through product presentation. </a:t>
            </a:r>
          </a:p>
        </p:txBody>
      </p:sp>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3531842" y="4304928"/>
            <a:ext cx="2951633" cy="2110455"/>
          </a:xfrm>
          <a:prstGeom prst="rect">
            <a:avLst/>
          </a:prstGeom>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72" y="6681192"/>
            <a:ext cx="3003401" cy="206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3531842" y="6681192"/>
            <a:ext cx="2951633" cy="2061682"/>
          </a:xfrm>
          <a:prstGeom prst="rect">
            <a:avLst/>
          </a:prstGeom>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672" y="4304928"/>
            <a:ext cx="3003401" cy="2110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2752563D-ED78-490E-B838-C619A1B4A858}" type="slidenum">
              <a:rPr lang="en-US" smtClean="0"/>
              <a:t>5</a:t>
            </a:fld>
            <a:endParaRPr lang="en-US"/>
          </a:p>
        </p:txBody>
      </p:sp>
    </p:spTree>
    <p:extLst>
      <p:ext uri="{BB962C8B-B14F-4D97-AF65-F5344CB8AC3E}">
        <p14:creationId xmlns:p14="http://schemas.microsoft.com/office/powerpoint/2010/main" val="343847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84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 y="2"/>
            <a:ext cx="6857999" cy="646331"/>
          </a:xfrm>
          <a:prstGeom prst="rect">
            <a:avLst/>
          </a:prstGeom>
          <a:noFill/>
        </p:spPr>
        <p:txBody>
          <a:bodyPr wrap="square" rtlCol="0">
            <a:spAutoFit/>
          </a:bodyPr>
          <a:lstStyle/>
          <a:p>
            <a:pPr algn="ctr"/>
            <a:r>
              <a:rPr lang="en-US" altLang="ko-KR" b="1" i="1" dirty="0">
                <a:solidFill>
                  <a:schemeClr val="bg1"/>
                </a:solidFill>
              </a:rPr>
              <a:t>   MCSI</a:t>
            </a:r>
          </a:p>
          <a:p>
            <a:pPr algn="ctr"/>
            <a:r>
              <a:rPr lang="en-US" altLang="ko-KR" b="1" i="1" dirty="0">
                <a:solidFill>
                  <a:schemeClr val="bg1"/>
                </a:solidFill>
              </a:rPr>
              <a:t>MEGATRENDS CHEMICAL SOLUTION INC</a:t>
            </a:r>
            <a:endParaRPr lang="ko-KR" altLang="en-US" b="1" i="1" dirty="0">
              <a:solidFill>
                <a:schemeClr val="bg1"/>
              </a:solidFill>
            </a:endParaRPr>
          </a:p>
        </p:txBody>
      </p:sp>
      <p:sp>
        <p:nvSpPr>
          <p:cNvPr id="4" name="TextBox 3"/>
          <p:cNvSpPr txBox="1"/>
          <p:nvPr/>
        </p:nvSpPr>
        <p:spPr>
          <a:xfrm>
            <a:off x="461392" y="1832654"/>
            <a:ext cx="5991944" cy="1323439"/>
          </a:xfrm>
          <a:prstGeom prst="rect">
            <a:avLst/>
          </a:prstGeom>
          <a:noFill/>
        </p:spPr>
        <p:txBody>
          <a:bodyPr wrap="square" rtlCol="0">
            <a:spAutoFit/>
          </a:bodyPr>
          <a:lstStyle/>
          <a:p>
            <a:r>
              <a:rPr lang="en-US" sz="2000" dirty="0"/>
              <a:t>Megatrends actively participates in two of the major construction Trade Show in the Philippines since 2008.</a:t>
            </a:r>
          </a:p>
          <a:p>
            <a:pPr marL="342900" indent="-342900">
              <a:buAutoNum type="alphaLcPeriod"/>
            </a:pPr>
            <a:r>
              <a:rPr lang="en-US" sz="2000" dirty="0" err="1"/>
              <a:t>Worldbex</a:t>
            </a:r>
            <a:r>
              <a:rPr lang="en-US" sz="2000" dirty="0"/>
              <a:t>	– 	Held every March</a:t>
            </a:r>
          </a:p>
          <a:p>
            <a:pPr marL="342900" indent="-342900">
              <a:buAutoNum type="alphaLcPeriod"/>
            </a:pPr>
            <a:r>
              <a:rPr lang="en-US" sz="2000" dirty="0" err="1"/>
              <a:t>Philconstruct</a:t>
            </a:r>
            <a:r>
              <a:rPr lang="en-US" sz="2000" dirty="0"/>
              <a:t>	- 	Held every November</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33401" y="3704863"/>
            <a:ext cx="5863208" cy="2184241"/>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533401" y="6537176"/>
            <a:ext cx="2895600" cy="2263498"/>
          </a:xfrm>
          <a:prstGeom prst="rect">
            <a:avLst/>
          </a:prstGeom>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1" y="6537176"/>
            <a:ext cx="2967608" cy="2263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67687" y="1137159"/>
            <a:ext cx="1781193" cy="400110"/>
          </a:xfrm>
          <a:prstGeom prst="rect">
            <a:avLst/>
          </a:prstGeom>
        </p:spPr>
        <p:txBody>
          <a:bodyPr wrap="none">
            <a:spAutoFit/>
          </a:bodyPr>
          <a:lstStyle/>
          <a:p>
            <a:r>
              <a:rPr lang="en-US" sz="2000" b="1" dirty="0"/>
              <a:t>2. Trade Shows</a:t>
            </a:r>
          </a:p>
        </p:txBody>
      </p:sp>
      <p:sp>
        <p:nvSpPr>
          <p:cNvPr id="10" name="Slide Number Placeholder 9"/>
          <p:cNvSpPr>
            <a:spLocks noGrp="1"/>
          </p:cNvSpPr>
          <p:nvPr>
            <p:ph type="sldNum" sz="quarter" idx="12"/>
          </p:nvPr>
        </p:nvSpPr>
        <p:spPr/>
        <p:txBody>
          <a:bodyPr/>
          <a:lstStyle/>
          <a:p>
            <a:fld id="{2752563D-ED78-490E-B838-C619A1B4A858}" type="slidenum">
              <a:rPr lang="en-US" smtClean="0"/>
              <a:t>6</a:t>
            </a:fld>
            <a:endParaRPr lang="en-US"/>
          </a:p>
        </p:txBody>
      </p:sp>
    </p:spTree>
    <p:extLst>
      <p:ext uri="{BB962C8B-B14F-4D97-AF65-F5344CB8AC3E}">
        <p14:creationId xmlns:p14="http://schemas.microsoft.com/office/powerpoint/2010/main" val="175463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0755" y="5169024"/>
            <a:ext cx="2030657" cy="430309"/>
          </a:xfrm>
          <a:prstGeom prst="rect">
            <a:avLst/>
          </a:prstGeom>
        </p:spPr>
      </p:pic>
      <p:pic>
        <p:nvPicPr>
          <p:cNvPr id="6"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80" y="6526330"/>
            <a:ext cx="2269607" cy="658918"/>
          </a:xfrm>
          <a:prstGeom prst="rect">
            <a:avLst/>
          </a:prstGeom>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6858000" cy="84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7324" y="-72061"/>
            <a:ext cx="6857999" cy="923330"/>
          </a:xfrm>
          <a:prstGeom prst="rect">
            <a:avLst/>
          </a:prstGeom>
          <a:noFill/>
        </p:spPr>
        <p:txBody>
          <a:bodyPr wrap="square" rtlCol="0">
            <a:spAutoFit/>
          </a:bodyPr>
          <a:lstStyle/>
          <a:p>
            <a:pPr algn="ctr"/>
            <a:r>
              <a:rPr lang="en-US" altLang="ko-KR" b="1" i="1" dirty="0">
                <a:solidFill>
                  <a:schemeClr val="bg1"/>
                </a:solidFill>
              </a:rPr>
              <a:t>MCSI </a:t>
            </a:r>
          </a:p>
          <a:p>
            <a:pPr algn="ctr"/>
            <a:r>
              <a:rPr lang="en-US" altLang="ko-KR" b="1" i="1" dirty="0">
                <a:solidFill>
                  <a:schemeClr val="bg1"/>
                </a:solidFill>
              </a:rPr>
              <a:t> STRUCTURAL &amp; GENERAL </a:t>
            </a:r>
          </a:p>
          <a:p>
            <a:pPr algn="ctr"/>
            <a:r>
              <a:rPr lang="en-US" altLang="ko-KR" b="1" i="1" dirty="0">
                <a:solidFill>
                  <a:schemeClr val="bg1"/>
                </a:solidFill>
              </a:rPr>
              <a:t>GLAZING PRODUCTS</a:t>
            </a:r>
          </a:p>
        </p:txBody>
      </p:sp>
      <p:sp>
        <p:nvSpPr>
          <p:cNvPr id="4" name="Slide Number Placeholder 3"/>
          <p:cNvSpPr>
            <a:spLocks noGrp="1"/>
          </p:cNvSpPr>
          <p:nvPr>
            <p:ph type="sldNum" sz="quarter" idx="12"/>
          </p:nvPr>
        </p:nvSpPr>
        <p:spPr/>
        <p:txBody>
          <a:bodyPr/>
          <a:lstStyle/>
          <a:p>
            <a:fld id="{2752563D-ED78-490E-B838-C619A1B4A858}" type="slidenum">
              <a:rPr lang="en-US" smtClean="0"/>
              <a:t>7</a:t>
            </a:fld>
            <a:endParaRPr lang="en-US"/>
          </a:p>
        </p:txBody>
      </p:sp>
      <p:pic>
        <p:nvPicPr>
          <p:cNvPr id="18" name="Picture 17"/>
          <p:cNvPicPr>
            <a:picLocks noChangeAspect="1"/>
          </p:cNvPicPr>
          <p:nvPr/>
        </p:nvPicPr>
        <p:blipFill>
          <a:blip r:embed="rId5"/>
          <a:stretch>
            <a:fillRect/>
          </a:stretch>
        </p:blipFill>
        <p:spPr>
          <a:xfrm>
            <a:off x="1412776" y="1280591"/>
            <a:ext cx="3960440" cy="3070115"/>
          </a:xfrm>
          <a:prstGeom prst="rect">
            <a:avLst/>
          </a:prstGeom>
          <a:effectLst>
            <a:glow rad="228600">
              <a:schemeClr val="tx1">
                <a:alpha val="40000"/>
              </a:schemeClr>
            </a:glow>
          </a:effectLst>
        </p:spPr>
      </p:pic>
      <p:sp>
        <p:nvSpPr>
          <p:cNvPr id="19" name="Rectangle 14"/>
          <p:cNvSpPr/>
          <p:nvPr/>
        </p:nvSpPr>
        <p:spPr>
          <a:xfrm>
            <a:off x="1844824" y="2259372"/>
            <a:ext cx="2862520" cy="1181460"/>
          </a:xfrm>
          <a:prstGeom prst="rect">
            <a:avLst/>
          </a:prstGeom>
          <a:noFill/>
        </p:spPr>
        <p:txBody>
          <a:bodyPr wrap="square" lIns="72754" tIns="36377" rIns="72754" bIns="36377">
            <a:spAutoFit/>
          </a:bodyPr>
          <a:lstStyle/>
          <a:p>
            <a:pPr algn="ctr" latinLnBrk="1">
              <a:defRPr/>
            </a:pPr>
            <a:r>
              <a:rPr lang="en-US" altLang="ko-KR" sz="2400" b="1" i="1" dirty="0">
                <a:solidFill>
                  <a:prstClr val="white">
                    <a:lumMod val="95000"/>
                  </a:prstClr>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Structural </a:t>
            </a:r>
          </a:p>
          <a:p>
            <a:pPr algn="ctr" latinLnBrk="1">
              <a:defRPr/>
            </a:pPr>
            <a:r>
              <a:rPr lang="en-US" altLang="ko-KR" sz="2400" b="1" i="1" dirty="0">
                <a:solidFill>
                  <a:prstClr val="white">
                    <a:lumMod val="95000"/>
                  </a:prstClr>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&amp;</a:t>
            </a:r>
          </a:p>
          <a:p>
            <a:pPr algn="ctr" latinLnBrk="1">
              <a:defRPr/>
            </a:pPr>
            <a:r>
              <a:rPr lang="en-US" altLang="ko-KR" sz="2400" b="1" i="1" dirty="0">
                <a:solidFill>
                  <a:prstClr val="white">
                    <a:lumMod val="95000"/>
                  </a:prstClr>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rPr>
              <a:t>General Glazing</a:t>
            </a:r>
            <a:endParaRPr lang="ko-KR" altLang="en-US" sz="2400" b="1" i="1" dirty="0">
              <a:solidFill>
                <a:prstClr val="white">
                  <a:lumMod val="95000"/>
                </a:prstClr>
              </a:solidFill>
              <a:effectLst>
                <a:outerShdw blurRad="38100" dist="38100" dir="2700000" algn="tl">
                  <a:srgbClr val="000000">
                    <a:alpha val="43137"/>
                  </a:srgbClr>
                </a:outerShdw>
              </a:effectLst>
              <a:latin typeface="Arial Black" panose="020B0A04020102020204" pitchFamily="34" charset="0"/>
              <a:ea typeface="Malgun Gothic" panose="020B0503020000020004" pitchFamily="50" charset="-127"/>
            </a:endParaRPr>
          </a:p>
        </p:txBody>
      </p:sp>
      <p:pic>
        <p:nvPicPr>
          <p:cNvPr id="307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48880" y="7761312"/>
            <a:ext cx="1969116" cy="1329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9634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8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1197462" y="1910661"/>
            <a:ext cx="5084476" cy="954107"/>
          </a:xfrm>
          <a:prstGeom prst="rect">
            <a:avLst/>
          </a:prstGeom>
        </p:spPr>
        <p:txBody>
          <a:bodyPr wrap="square">
            <a:spAutoFit/>
          </a:bodyPr>
          <a:lstStyle/>
          <a:p>
            <a:pPr marL="285750" indent="-285750" algn="just">
              <a:buFontTx/>
              <a:buChar char="-"/>
            </a:pPr>
            <a:r>
              <a:rPr lang="en-US" altLang="ko-KR" sz="1400" dirty="0"/>
              <a:t>SG300 is a versatile, high performance silicone sealant which reacts with atmospheric moisture to produce a flexible silicone rubber, ideal for a wide variety of joint sealing and structural glazing application. </a:t>
            </a:r>
          </a:p>
        </p:txBody>
      </p:sp>
      <p:sp>
        <p:nvSpPr>
          <p:cNvPr id="27" name="TextBox 26"/>
          <p:cNvSpPr txBox="1"/>
          <p:nvPr/>
        </p:nvSpPr>
        <p:spPr>
          <a:xfrm>
            <a:off x="-99391" y="1424608"/>
            <a:ext cx="6857999" cy="369332"/>
          </a:xfrm>
          <a:prstGeom prst="rect">
            <a:avLst/>
          </a:prstGeom>
          <a:noFill/>
        </p:spPr>
        <p:txBody>
          <a:bodyPr wrap="square" rtlCol="0">
            <a:spAutoFit/>
          </a:bodyPr>
          <a:lstStyle/>
          <a:p>
            <a:pPr algn="ctr"/>
            <a:r>
              <a:rPr lang="en-US" b="1" dirty="0"/>
              <a:t>TREMCO SG300 - STRUCTURAL SILICONE SEALANT</a:t>
            </a: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24" y="1707818"/>
            <a:ext cx="656145"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1" y="1"/>
            <a:ext cx="6857999" cy="923330"/>
          </a:xfrm>
          <a:prstGeom prst="rect">
            <a:avLst/>
          </a:prstGeom>
          <a:noFill/>
        </p:spPr>
        <p:txBody>
          <a:bodyPr wrap="square" rtlCol="0">
            <a:spAutoFit/>
          </a:bodyPr>
          <a:lstStyle/>
          <a:p>
            <a:pPr algn="ctr"/>
            <a:r>
              <a:rPr lang="en-US" altLang="ko-KR" b="1" i="1" dirty="0">
                <a:solidFill>
                  <a:schemeClr val="bg1"/>
                </a:solidFill>
              </a:rPr>
              <a:t>MCSI </a:t>
            </a:r>
          </a:p>
          <a:p>
            <a:pPr algn="ctr"/>
            <a:r>
              <a:rPr lang="en-US" altLang="ko-KR" b="1" i="1" dirty="0">
                <a:solidFill>
                  <a:schemeClr val="bg1"/>
                </a:solidFill>
              </a:rPr>
              <a:t> STRUCTURAL &amp; GENERAL </a:t>
            </a:r>
          </a:p>
          <a:p>
            <a:pPr algn="ctr"/>
            <a:r>
              <a:rPr lang="en-US" altLang="ko-KR" b="1" i="1" dirty="0">
                <a:solidFill>
                  <a:schemeClr val="bg1"/>
                </a:solidFill>
              </a:rPr>
              <a:t>GLAZING PRODUCTS</a:t>
            </a:r>
          </a:p>
        </p:txBody>
      </p:sp>
      <p:sp>
        <p:nvSpPr>
          <p:cNvPr id="30" name="TextBox 29"/>
          <p:cNvSpPr txBox="1"/>
          <p:nvPr/>
        </p:nvSpPr>
        <p:spPr>
          <a:xfrm>
            <a:off x="-99390" y="3147978"/>
            <a:ext cx="6857998" cy="369332"/>
          </a:xfrm>
          <a:prstGeom prst="rect">
            <a:avLst/>
          </a:prstGeom>
          <a:noFill/>
        </p:spPr>
        <p:txBody>
          <a:bodyPr wrap="square" rtlCol="0">
            <a:spAutoFit/>
          </a:bodyPr>
          <a:lstStyle/>
          <a:p>
            <a:pPr algn="ctr"/>
            <a:r>
              <a:rPr lang="en-US" b="1" dirty="0"/>
              <a:t>TREMCO SG558 WEATHER SILICONE SEALANT +/- 50%</a:t>
            </a:r>
          </a:p>
        </p:txBody>
      </p:sp>
      <p:sp>
        <p:nvSpPr>
          <p:cNvPr id="31" name="Rectangle 30"/>
          <p:cNvSpPr/>
          <p:nvPr/>
        </p:nvSpPr>
        <p:spPr>
          <a:xfrm>
            <a:off x="1169370" y="3508018"/>
            <a:ext cx="5112568" cy="1169551"/>
          </a:xfrm>
          <a:prstGeom prst="rect">
            <a:avLst/>
          </a:prstGeom>
        </p:spPr>
        <p:txBody>
          <a:bodyPr wrap="square">
            <a:spAutoFit/>
          </a:bodyPr>
          <a:lstStyle/>
          <a:p>
            <a:pPr marL="285750" indent="-285750" algn="just">
              <a:buFontTx/>
              <a:buChar char="-"/>
            </a:pPr>
            <a:r>
              <a:rPr lang="en-US" altLang="ko-KR" sz="1400" dirty="0"/>
              <a:t>SG558 is a one component sealant in applications where a high degree of joint movement is anticipated such as in structurally glazed </a:t>
            </a:r>
            <a:r>
              <a:rPr lang="en-US" altLang="ko-KR" sz="1400" dirty="0" err="1"/>
              <a:t>curtainwall</a:t>
            </a:r>
            <a:r>
              <a:rPr lang="en-US" altLang="ko-KR" sz="1400" dirty="0"/>
              <a:t> or aluminum cladding. It can also be used as d premium grade sealant in general applications such as expansion joints and external perimeter joints.</a:t>
            </a:r>
          </a:p>
        </p:txBody>
      </p:sp>
      <p:sp>
        <p:nvSpPr>
          <p:cNvPr id="32" name="TextBox 31"/>
          <p:cNvSpPr txBox="1"/>
          <p:nvPr/>
        </p:nvSpPr>
        <p:spPr>
          <a:xfrm>
            <a:off x="1152837" y="6051991"/>
            <a:ext cx="5084474" cy="1600438"/>
          </a:xfrm>
          <a:prstGeom prst="rect">
            <a:avLst/>
          </a:prstGeom>
          <a:noFill/>
        </p:spPr>
        <p:txBody>
          <a:bodyPr wrap="square" rtlCol="0">
            <a:spAutoFit/>
          </a:bodyPr>
          <a:lstStyle/>
          <a:p>
            <a:pPr marL="285750" indent="-285750" algn="just">
              <a:buFont typeface="Wingdings" panose="05000000000000000000" pitchFamily="2" charset="2"/>
              <a:buChar char="u"/>
            </a:pPr>
            <a:r>
              <a:rPr lang="en-US" altLang="ko-KR" sz="1400" dirty="0">
                <a:cs typeface="Arial" panose="020B0604020202020204" pitchFamily="34" charset="0"/>
              </a:rPr>
              <a:t>Neutral silicone sealant N2000Pro is specially designed for a wide range of sealing application, which is oxime cure type on commonly used material in windows perimeter and ACP. </a:t>
            </a:r>
          </a:p>
          <a:p>
            <a:pPr marL="285750" indent="-285750" algn="just">
              <a:buFont typeface="Wingdings" panose="05000000000000000000" pitchFamily="2" charset="2"/>
              <a:buChar char="u"/>
            </a:pPr>
            <a:r>
              <a:rPr lang="en-US" altLang="ko-KR" sz="1400" dirty="0">
                <a:cs typeface="Arial" panose="020B0604020202020204" pitchFamily="34" charset="0"/>
              </a:rPr>
              <a:t>General glazing in glass, fiberglass, plastic and Aluminum</a:t>
            </a:r>
          </a:p>
          <a:p>
            <a:pPr marL="285750" indent="-285750" algn="just">
              <a:buFont typeface="Wingdings" panose="05000000000000000000" pitchFamily="2" charset="2"/>
              <a:buChar char="u"/>
            </a:pPr>
            <a:r>
              <a:rPr lang="en-US" altLang="ko-KR" sz="1400" dirty="0">
                <a:cs typeface="Arial" panose="020B0604020202020204" pitchFamily="34" charset="0"/>
              </a:rPr>
              <a:t>Sealing and joint application  for sandwich panel installation</a:t>
            </a:r>
          </a:p>
          <a:p>
            <a:pPr marL="285750" indent="-285750" algn="just">
              <a:buFont typeface="Wingdings" panose="05000000000000000000" pitchFamily="2" charset="2"/>
              <a:buChar char="u"/>
            </a:pPr>
            <a:r>
              <a:rPr lang="en-US" altLang="ko-KR" sz="1400" dirty="0">
                <a:cs typeface="Arial" panose="020B0604020202020204" pitchFamily="34" charset="0"/>
              </a:rPr>
              <a:t>GI sheet , Roofing</a:t>
            </a:r>
          </a:p>
          <a:p>
            <a:pPr marL="285750" indent="-285750" algn="just">
              <a:buFont typeface="Wingdings" panose="05000000000000000000" pitchFamily="2" charset="2"/>
              <a:buChar char="u"/>
            </a:pPr>
            <a:r>
              <a:rPr lang="en-US" altLang="ko-KR" sz="1400" dirty="0">
                <a:cs typeface="Arial" panose="020B0604020202020204" pitchFamily="34" charset="0"/>
              </a:rPr>
              <a:t>+/- 30% Movement</a:t>
            </a:r>
          </a:p>
        </p:txBody>
      </p:sp>
      <p:pic>
        <p:nvPicPr>
          <p:cNvPr id="3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854" y="6051991"/>
            <a:ext cx="31987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27385" y="5691951"/>
            <a:ext cx="6857999" cy="369332"/>
          </a:xfrm>
          <a:prstGeom prst="rect">
            <a:avLst/>
          </a:prstGeom>
          <a:noFill/>
        </p:spPr>
        <p:txBody>
          <a:bodyPr wrap="square" rtlCol="0">
            <a:spAutoFit/>
          </a:bodyPr>
          <a:lstStyle/>
          <a:p>
            <a:pPr algn="ctr"/>
            <a:r>
              <a:rPr lang="en-US" b="1" dirty="0"/>
              <a:t>NEUTRAL CURE GENERAL PURPOSE SILICONE SEALANTS</a:t>
            </a:r>
          </a:p>
        </p:txBody>
      </p:sp>
      <p:pic>
        <p:nvPicPr>
          <p:cNvPr id="3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3" y="3438103"/>
            <a:ext cx="595196" cy="1154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a:xfrm>
            <a:off x="1169369" y="8265368"/>
            <a:ext cx="5112569" cy="1169551"/>
          </a:xfrm>
          <a:prstGeom prst="rect">
            <a:avLst/>
          </a:prstGeom>
          <a:noFill/>
        </p:spPr>
        <p:txBody>
          <a:bodyPr wrap="square" rtlCol="0">
            <a:spAutoFit/>
          </a:bodyPr>
          <a:lstStyle/>
          <a:p>
            <a:pPr marL="285750" indent="-285750" algn="just">
              <a:buFont typeface="Wingdings" panose="05000000000000000000" pitchFamily="2" charset="2"/>
              <a:buChar char="u"/>
            </a:pPr>
            <a:r>
              <a:rPr lang="en-US" altLang="ko-KR" sz="1400" dirty="0" err="1">
                <a:cs typeface="Arial" panose="020B0604020202020204" pitchFamily="34" charset="0"/>
              </a:rPr>
              <a:t>Sealmaster</a:t>
            </a:r>
            <a:r>
              <a:rPr lang="en-US" altLang="ko-KR" sz="1400" dirty="0">
                <a:cs typeface="Arial" panose="020B0604020202020204" pitchFamily="34" charset="0"/>
              </a:rPr>
              <a:t> is a premium grade of one component, ready to use acetic curing silicone sealant for general purpose sealing applications (interior and exterior both). It has excellent adhesion, weatherbility, Elasticity and primer-less adhesion to most substrates.</a:t>
            </a:r>
          </a:p>
        </p:txBody>
      </p:sp>
      <p:sp>
        <p:nvSpPr>
          <p:cNvPr id="40" name="TextBox 39"/>
          <p:cNvSpPr txBox="1"/>
          <p:nvPr/>
        </p:nvSpPr>
        <p:spPr>
          <a:xfrm>
            <a:off x="0" y="7905328"/>
            <a:ext cx="6858000" cy="369332"/>
          </a:xfrm>
          <a:prstGeom prst="rect">
            <a:avLst/>
          </a:prstGeom>
          <a:noFill/>
        </p:spPr>
        <p:txBody>
          <a:bodyPr wrap="square" rtlCol="0">
            <a:spAutoFit/>
          </a:bodyPr>
          <a:lstStyle/>
          <a:p>
            <a:pPr algn="ctr"/>
            <a:r>
              <a:rPr lang="en-US" b="1" dirty="0"/>
              <a:t>ACETIC CURE GENERAL PURPOSE SILICONE SEALANTS</a:t>
            </a:r>
          </a:p>
        </p:txBody>
      </p:sp>
      <p:sp>
        <p:nvSpPr>
          <p:cNvPr id="2" name="TextBox 1"/>
          <p:cNvSpPr txBox="1"/>
          <p:nvPr/>
        </p:nvSpPr>
        <p:spPr>
          <a:xfrm>
            <a:off x="1" y="923331"/>
            <a:ext cx="6857999"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400" b="1" dirty="0"/>
              <a:t>STRUCTURAL SILICONE GLAZING </a:t>
            </a:r>
            <a:endParaRPr lang="en-PH" sz="2400" b="1" dirty="0"/>
          </a:p>
        </p:txBody>
      </p:sp>
      <p:sp>
        <p:nvSpPr>
          <p:cNvPr id="41" name="TextBox 40"/>
          <p:cNvSpPr txBox="1"/>
          <p:nvPr/>
        </p:nvSpPr>
        <p:spPr>
          <a:xfrm>
            <a:off x="-8013" y="4923383"/>
            <a:ext cx="6857999"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400" b="1" dirty="0"/>
              <a:t>GENERAL SILICONE GLAZING </a:t>
            </a:r>
            <a:endParaRPr lang="en-PH" sz="2400" b="1" dirty="0"/>
          </a:p>
        </p:txBody>
      </p:sp>
      <p:sp>
        <p:nvSpPr>
          <p:cNvPr id="5" name="Slide Number Placeholder 4"/>
          <p:cNvSpPr>
            <a:spLocks noGrp="1"/>
          </p:cNvSpPr>
          <p:nvPr>
            <p:ph type="sldNum" sz="quarter" idx="12"/>
          </p:nvPr>
        </p:nvSpPr>
        <p:spPr/>
        <p:txBody>
          <a:bodyPr/>
          <a:lstStyle/>
          <a:p>
            <a:fld id="{2752563D-ED78-490E-B838-C619A1B4A858}" type="slidenum">
              <a:rPr lang="en-US" smtClean="0">
                <a:solidFill>
                  <a:schemeClr val="tx1"/>
                </a:solidFill>
              </a:rPr>
              <a:t>8</a:t>
            </a:fld>
            <a:endParaRPr lang="en-US">
              <a:solidFill>
                <a:schemeClr val="tx1"/>
              </a:solidFill>
            </a:endParaRPr>
          </a:p>
        </p:txBody>
      </p: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2696" y="8265368"/>
            <a:ext cx="337742" cy="116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968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89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2" y="1537179"/>
            <a:ext cx="1440160" cy="148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graysc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556792" y="1615187"/>
            <a:ext cx="1728192" cy="126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414328" y="1338512"/>
            <a:ext cx="1459025" cy="198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7133" y="1527944"/>
            <a:ext cx="1424211" cy="148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188640" y="1338512"/>
            <a:ext cx="1440160" cy="21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4873352" y="1753709"/>
            <a:ext cx="1936975" cy="112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632" y="3331379"/>
            <a:ext cx="1440160" cy="156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188641" y="3088117"/>
            <a:ext cx="1533723" cy="21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p:cNvPicPr>
            <a:picLocks noChangeAspect="1" noChangeArrowheads="1"/>
          </p:cNvPicPr>
          <p:nvPr/>
        </p:nvPicPr>
        <p:blipFill>
          <a:blip r:embed="rId12">
            <a:grayscl/>
            <a:extLst>
              <a:ext uri="{28A0092B-C50C-407E-A947-70E740481C1C}">
                <a14:useLocalDpi xmlns:a14="http://schemas.microsoft.com/office/drawing/2010/main" val="0"/>
              </a:ext>
            </a:extLst>
          </a:blip>
          <a:srcRect/>
          <a:stretch>
            <a:fillRect/>
          </a:stretch>
        </p:blipFill>
        <p:spPr bwMode="auto">
          <a:xfrm>
            <a:off x="1556792" y="3331378"/>
            <a:ext cx="1743422" cy="123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16633" y="4969561"/>
            <a:ext cx="1597177" cy="25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632" y="5203586"/>
            <a:ext cx="1421646" cy="195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5"/>
          <p:cNvPicPr>
            <a:picLocks noChangeAspect="1" noChangeArrowheads="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1556792" y="5515621"/>
            <a:ext cx="1670880" cy="124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6"/>
          <p:cNvPicPr>
            <a:picLocks noChangeAspect="1" noChangeArrowheads="1"/>
          </p:cNvPicPr>
          <p:nvPr/>
        </p:nvPicPr>
        <p:blipFill>
          <a:blip r:embed="rId16">
            <a:grayscl/>
            <a:extLst>
              <a:ext uri="{28A0092B-C50C-407E-A947-70E740481C1C}">
                <a14:useLocalDpi xmlns:a14="http://schemas.microsoft.com/office/drawing/2010/main" val="0"/>
              </a:ext>
            </a:extLst>
          </a:blip>
          <a:srcRect/>
          <a:stretch>
            <a:fillRect/>
          </a:stretch>
        </p:blipFill>
        <p:spPr bwMode="auto">
          <a:xfrm>
            <a:off x="3362569" y="3156713"/>
            <a:ext cx="1510783" cy="174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33192" y="3331378"/>
            <a:ext cx="1333710" cy="156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8"/>
          <p:cNvPicPr>
            <a:picLocks noChangeAspect="1" noChangeArrowheads="1"/>
          </p:cNvPicPr>
          <p:nvPr/>
        </p:nvPicPr>
        <p:blipFill>
          <a:blip r:embed="rId18">
            <a:grayscl/>
            <a:extLst>
              <a:ext uri="{28A0092B-C50C-407E-A947-70E740481C1C}">
                <a14:useLocalDpi xmlns:a14="http://schemas.microsoft.com/office/drawing/2010/main" val="0"/>
              </a:ext>
            </a:extLst>
          </a:blip>
          <a:srcRect/>
          <a:stretch>
            <a:fillRect/>
          </a:stretch>
        </p:blipFill>
        <p:spPr bwMode="auto">
          <a:xfrm>
            <a:off x="4801345" y="3507818"/>
            <a:ext cx="1954077" cy="1207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9"/>
          <p:cNvPicPr>
            <a:picLocks noChangeAspect="1" noChangeArrowheads="1"/>
          </p:cNvPicPr>
          <p:nvPr/>
        </p:nvPicPr>
        <p:blipFill>
          <a:blip r:embed="rId19">
            <a:grayscl/>
            <a:extLst>
              <a:ext uri="{28A0092B-C50C-407E-A947-70E740481C1C}">
                <a14:useLocalDpi xmlns:a14="http://schemas.microsoft.com/office/drawing/2010/main" val="0"/>
              </a:ext>
            </a:extLst>
          </a:blip>
          <a:srcRect/>
          <a:stretch>
            <a:fillRect/>
          </a:stretch>
        </p:blipFill>
        <p:spPr bwMode="auto">
          <a:xfrm>
            <a:off x="3432559" y="4969559"/>
            <a:ext cx="1432239" cy="34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0"/>
          <p:cNvPicPr>
            <a:picLocks noChangeAspect="1"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a:off x="4763021" y="5671639"/>
            <a:ext cx="1975298" cy="124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35420" y="5281594"/>
            <a:ext cx="1393916" cy="183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2"/>
          <p:cNvPicPr>
            <a:picLocks noChangeAspect="1" noChangeArrowheads="1"/>
          </p:cNvPicPr>
          <p:nvPr/>
        </p:nvPicPr>
        <p:blipFill>
          <a:blip r:embed="rId22">
            <a:grayscl/>
            <a:extLst>
              <a:ext uri="{28A0092B-C50C-407E-A947-70E740481C1C}">
                <a14:useLocalDpi xmlns:a14="http://schemas.microsoft.com/office/drawing/2010/main" val="0"/>
              </a:ext>
            </a:extLst>
          </a:blip>
          <a:srcRect/>
          <a:stretch>
            <a:fillRect/>
          </a:stretch>
        </p:blipFill>
        <p:spPr bwMode="auto">
          <a:xfrm>
            <a:off x="188641" y="7370752"/>
            <a:ext cx="1597177" cy="156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5227" y="7526514"/>
            <a:ext cx="1333052" cy="15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4"/>
          <p:cNvPicPr>
            <a:picLocks noChangeAspect="1" noChangeArrowheads="1"/>
          </p:cNvPicPr>
          <p:nvPr/>
        </p:nvPicPr>
        <p:blipFill>
          <a:blip r:embed="rId24">
            <a:grayscl/>
            <a:extLst>
              <a:ext uri="{28A0092B-C50C-407E-A947-70E740481C1C}">
                <a14:useLocalDpi xmlns:a14="http://schemas.microsoft.com/office/drawing/2010/main" val="0"/>
              </a:ext>
            </a:extLst>
          </a:blip>
          <a:srcRect/>
          <a:stretch>
            <a:fillRect/>
          </a:stretch>
        </p:blipFill>
        <p:spPr bwMode="auto">
          <a:xfrm>
            <a:off x="1638885" y="7789044"/>
            <a:ext cx="1564006" cy="1114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5"/>
          <p:cNvPicPr>
            <a:picLocks noChangeAspect="1" noChangeArrowheads="1"/>
          </p:cNvPicPr>
          <p:nvPr/>
        </p:nvPicPr>
        <p:blipFill>
          <a:blip r:embed="rId25">
            <a:grayscl/>
            <a:extLst>
              <a:ext uri="{28A0092B-C50C-407E-A947-70E740481C1C}">
                <a14:useLocalDpi xmlns:a14="http://schemas.microsoft.com/office/drawing/2010/main" val="0"/>
              </a:ext>
            </a:extLst>
          </a:blip>
          <a:srcRect/>
          <a:stretch>
            <a:fillRect/>
          </a:stretch>
        </p:blipFill>
        <p:spPr bwMode="auto">
          <a:xfrm>
            <a:off x="3443435" y="7292145"/>
            <a:ext cx="1490400" cy="25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6"/>
          <p:cNvPicPr>
            <a:picLocks noChangeAspect="1" noChangeArrowheads="1"/>
          </p:cNvPicPr>
          <p:nvPr/>
        </p:nvPicPr>
        <p:blipFill>
          <a:blip r:embed="rId26">
            <a:grayscl/>
            <a:extLst>
              <a:ext uri="{28A0092B-C50C-407E-A947-70E740481C1C}">
                <a14:useLocalDpi xmlns:a14="http://schemas.microsoft.com/office/drawing/2010/main" val="0"/>
              </a:ext>
            </a:extLst>
          </a:blip>
          <a:srcRect/>
          <a:stretch>
            <a:fillRect/>
          </a:stretch>
        </p:blipFill>
        <p:spPr bwMode="auto">
          <a:xfrm>
            <a:off x="4801344" y="7644376"/>
            <a:ext cx="1980534" cy="122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77134" y="7566100"/>
            <a:ext cx="1352203" cy="138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 y="1"/>
            <a:ext cx="6857999" cy="923330"/>
          </a:xfrm>
          <a:prstGeom prst="rect">
            <a:avLst/>
          </a:prstGeom>
          <a:noFill/>
        </p:spPr>
        <p:txBody>
          <a:bodyPr wrap="square" rtlCol="0">
            <a:spAutoFit/>
          </a:bodyPr>
          <a:lstStyle/>
          <a:p>
            <a:pPr algn="ctr"/>
            <a:r>
              <a:rPr lang="en-US" altLang="ko-KR" b="1" i="1" dirty="0">
                <a:solidFill>
                  <a:schemeClr val="bg1"/>
                </a:solidFill>
              </a:rPr>
              <a:t>MCSI </a:t>
            </a:r>
          </a:p>
          <a:p>
            <a:pPr algn="ctr"/>
            <a:r>
              <a:rPr lang="en-US" altLang="ko-KR" b="1" i="1" dirty="0">
                <a:solidFill>
                  <a:schemeClr val="bg1"/>
                </a:solidFill>
              </a:rPr>
              <a:t> STRUCTURAL &amp; GENERAL </a:t>
            </a:r>
          </a:p>
          <a:p>
            <a:pPr algn="ctr"/>
            <a:r>
              <a:rPr lang="en-US" altLang="ko-KR" b="1" i="1" dirty="0">
                <a:solidFill>
                  <a:schemeClr val="bg1"/>
                </a:solidFill>
              </a:rPr>
              <a:t>GLAZING PRODUCTS</a:t>
            </a:r>
          </a:p>
        </p:txBody>
      </p:sp>
      <p:sp>
        <p:nvSpPr>
          <p:cNvPr id="30" name="Slide Number Placeholder 29"/>
          <p:cNvSpPr>
            <a:spLocks noGrp="1"/>
          </p:cNvSpPr>
          <p:nvPr>
            <p:ph type="sldNum" sz="quarter" idx="12"/>
          </p:nvPr>
        </p:nvSpPr>
        <p:spPr/>
        <p:txBody>
          <a:bodyPr/>
          <a:lstStyle/>
          <a:p>
            <a:fld id="{2752563D-ED78-490E-B838-C619A1B4A858}" type="slidenum">
              <a:rPr lang="en-US" smtClean="0"/>
              <a:t>9</a:t>
            </a:fld>
            <a:endParaRPr lang="en-US"/>
          </a:p>
        </p:txBody>
      </p:sp>
    </p:spTree>
    <p:extLst>
      <p:ext uri="{BB962C8B-B14F-4D97-AF65-F5344CB8AC3E}">
        <p14:creationId xmlns:p14="http://schemas.microsoft.com/office/powerpoint/2010/main" val="3358090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1571</TotalTime>
  <Words>1919</Words>
  <Application>Microsoft Macintosh PowerPoint</Application>
  <PresentationFormat>A4 Paper (210x297 mm)</PresentationFormat>
  <Paragraphs>249</Paragraphs>
  <Slides>33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Arial Black</vt:lpstr>
      <vt:lpstr>Arial Narrow</vt:lpstr>
      <vt:lpstr>Berlin Sans FB Demi</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patrick binse</cp:lastModifiedBy>
  <cp:revision>115</cp:revision>
  <cp:lastPrinted>2022-10-28T01:40:29Z</cp:lastPrinted>
  <dcterms:created xsi:type="dcterms:W3CDTF">2022-08-02T07:10:08Z</dcterms:created>
  <dcterms:modified xsi:type="dcterms:W3CDTF">2023-09-04T11:43:23Z</dcterms:modified>
</cp:coreProperties>
</file>